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547" r:id="rId3"/>
    <p:sldId id="342" r:id="rId4"/>
    <p:sldId id="691" r:id="rId5"/>
    <p:sldId id="602" r:id="rId6"/>
    <p:sldId id="271" r:id="rId7"/>
    <p:sldId id="594" r:id="rId8"/>
    <p:sldId id="603" r:id="rId9"/>
    <p:sldId id="683" r:id="rId10"/>
    <p:sldId id="613" r:id="rId11"/>
    <p:sldId id="692" r:id="rId12"/>
    <p:sldId id="701" r:id="rId13"/>
    <p:sldId id="651" r:id="rId14"/>
    <p:sldId id="712" r:id="rId15"/>
    <p:sldId id="572" r:id="rId16"/>
    <p:sldId id="684" r:id="rId17"/>
    <p:sldId id="593" r:id="rId18"/>
    <p:sldId id="597" r:id="rId19"/>
    <p:sldId id="715" r:id="rId20"/>
    <p:sldId id="693" r:id="rId21"/>
    <p:sldId id="694" r:id="rId22"/>
    <p:sldId id="586" r:id="rId23"/>
    <p:sldId id="682" r:id="rId24"/>
    <p:sldId id="275" r:id="rId25"/>
    <p:sldId id="681" r:id="rId26"/>
    <p:sldId id="301" r:id="rId27"/>
    <p:sldId id="282" r:id="rId28"/>
    <p:sldId id="666" r:id="rId29"/>
    <p:sldId id="697" r:id="rId30"/>
    <p:sldId id="716" r:id="rId31"/>
    <p:sldId id="714" r:id="rId32"/>
    <p:sldId id="549" r:id="rId33"/>
    <p:sldId id="703" r:id="rId34"/>
    <p:sldId id="704" r:id="rId35"/>
    <p:sldId id="592" r:id="rId36"/>
    <p:sldId id="717" r:id="rId37"/>
    <p:sldId id="718" r:id="rId38"/>
    <p:sldId id="653" r:id="rId39"/>
  </p:sldIdLst>
  <p:sldSz cx="18288000" cy="10287000"/>
  <p:notesSz cx="6858000" cy="9144000"/>
  <p:embeddedFontLst>
    <p:embeddedFont>
      <p:font typeface="Butler 1" panose="020B0604020202020204" charset="0"/>
      <p:regular r:id="rId41"/>
    </p:embeddedFont>
    <p:embeddedFont>
      <p:font typeface="Butler 2" panose="020B0604020202020204" charset="0"/>
      <p:regular r:id="rId42"/>
    </p:embeddedFont>
    <p:embeddedFont>
      <p:font typeface="Butler 3" panose="020B0604020202020204" charset="0"/>
      <p:regular r:id="rId43"/>
    </p:embeddedFont>
    <p:embeddedFont>
      <p:font typeface="Montserrat" panose="00000500000000000000" pitchFamily="2" charset="0"/>
      <p:regular r:id="rId44"/>
      <p:bold r:id="rId45"/>
    </p:embeddedFont>
    <p:embeddedFont>
      <p:font typeface="Montserrat 1" panose="020B0604020202020204" charset="0"/>
      <p:regular r:id="rId46"/>
    </p:embeddedFont>
    <p:embeddedFont>
      <p:font typeface="Montserrat 2" panose="020B0604020202020204" charset="0"/>
      <p:regular r:id="rId47"/>
    </p:embeddedFont>
    <p:embeddedFont>
      <p:font typeface="Montserrat 3" panose="020B0604020202020204" charset="0"/>
      <p:regular r:id="rId48"/>
    </p:embeddedFont>
    <p:embeddedFont>
      <p:font typeface="Montserrat ExtraLight" panose="00000300000000000000" pitchFamily="2" charset="0"/>
      <p:regular r:id="rId49"/>
      <p:italic r:id="rId50"/>
    </p:embeddedFont>
    <p:embeddedFont>
      <p:font typeface="Montserrat Extra-Light" panose="020B0604020202020204" charset="0"/>
      <p:regular r:id="rId51"/>
    </p:embeddedFont>
    <p:embeddedFont>
      <p:font typeface="Montserrat Light" panose="00000400000000000000" pitchFamily="2" charset="0"/>
      <p:regular r:id="rId52"/>
    </p:embeddedFont>
    <p:embeddedFont>
      <p:font typeface="Open Sans Light" panose="020B0306030504020204" pitchFamily="3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ary" initials="H" lastIdx="1" clrIdx="0">
    <p:extLst>
      <p:ext uri="{19B8F6BF-5375-455C-9EA6-DF929625EA0E}">
        <p15:presenceInfo xmlns:p15="http://schemas.microsoft.com/office/powerpoint/2012/main" userId="Hilary" providerId="None"/>
      </p:ext>
    </p:extLst>
  </p:cmAuthor>
  <p:cmAuthor id="2" name="Hilary Corna" initials="HC" lastIdx="1" clrIdx="1">
    <p:extLst>
      <p:ext uri="{19B8F6BF-5375-455C-9EA6-DF929625EA0E}">
        <p15:presenceInfo xmlns:p15="http://schemas.microsoft.com/office/powerpoint/2012/main" userId="36cfa6ff02ca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5"/>
    <a:srgbClr val="CCBAA4"/>
    <a:srgbClr val="2A2A2A"/>
    <a:srgbClr val="DFCFC0"/>
    <a:srgbClr val="E5D8C8"/>
    <a:srgbClr val="CFB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4648" autoAdjust="0"/>
  </p:normalViewPr>
  <p:slideViewPr>
    <p:cSldViewPr>
      <p:cViewPr varScale="1">
        <p:scale>
          <a:sx n="71" d="100"/>
          <a:sy n="71" d="100"/>
        </p:scale>
        <p:origin x="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1A6CC-CB89-4091-AF20-86AC17E277C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3EA1F-A543-47A3-A199-8179AF64B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0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03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720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9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592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545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Trello </a:t>
            </a:r>
          </a:p>
          <a:p>
            <a:r>
              <a:rPr lang="en-US" dirty="0"/>
              <a:t>Group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15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7495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Trello </a:t>
            </a:r>
          </a:p>
          <a:p>
            <a:r>
              <a:rPr lang="en-US" dirty="0"/>
              <a:t>Group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5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2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28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537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444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3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1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Trello </a:t>
            </a:r>
          </a:p>
          <a:p>
            <a:r>
              <a:rPr lang="en-US" dirty="0"/>
              <a:t>Group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5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Trello </a:t>
            </a:r>
          </a:p>
          <a:p>
            <a:r>
              <a:rPr lang="en-US" dirty="0"/>
              <a:t>Group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18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8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51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Trello </a:t>
            </a:r>
          </a:p>
          <a:p>
            <a:r>
              <a:rPr lang="en-US" dirty="0"/>
              <a:t>Group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93EA1F-A543-47A3-A199-8179AF64BB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0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ccenture.com/content/dam/accenture/final/capabilities/song/marketing-transformation/document/Accenture-Life-Trends-2023-Full-Report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kinsey.com/~/media/mckinsey/featured%20insights/mckinsey%20global%20surveys/mckinsey-global-surveys-2021-a-year-in-review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weforum.org/publications/global-risks-report-2023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allup.com/workplace/349484/state-of-the-global-workplace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BD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6800" y="2703866"/>
            <a:ext cx="13582586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432"/>
              </a:lnSpc>
            </a:pPr>
            <a:r>
              <a:rPr lang="en-US" sz="13000" dirty="0">
                <a:solidFill>
                  <a:srgbClr val="2A2A2A"/>
                </a:solidFill>
                <a:latin typeface="Butler 1"/>
              </a:rPr>
              <a:t>Mastering Process Improvement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136584" y="4970964"/>
            <a:ext cx="21419632" cy="3405949"/>
            <a:chOff x="0" y="0"/>
            <a:chExt cx="3594100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27084" y="5281511"/>
            <a:ext cx="21419632" cy="3405949"/>
            <a:chOff x="0" y="0"/>
            <a:chExt cx="3594100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26132" y="5295909"/>
            <a:ext cx="4119709" cy="3205682"/>
            <a:chOff x="0" y="0"/>
            <a:chExt cx="5492945" cy="427424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7162" r="7162"/>
            <a:stretch>
              <a:fillRect/>
            </a:stretch>
          </p:blipFill>
          <p:spPr>
            <a:xfrm>
              <a:off x="0" y="0"/>
              <a:ext cx="5492945" cy="4274242"/>
            </a:xfrm>
            <a:prstGeom prst="rect">
              <a:avLst/>
            </a:prstGeom>
          </p:spPr>
        </p:pic>
      </p:grpSp>
      <p:sp>
        <p:nvSpPr>
          <p:cNvPr id="9" name="TextBox 2">
            <a:extLst>
              <a:ext uri="{FF2B5EF4-FFF2-40B4-BE49-F238E27FC236}">
                <a16:creationId xmlns:a16="http://schemas.microsoft.com/office/drawing/2014/main" id="{7967203D-8EF3-D849-308E-47CACB6301DD}"/>
              </a:ext>
            </a:extLst>
          </p:cNvPr>
          <p:cNvSpPr txBox="1"/>
          <p:nvPr/>
        </p:nvSpPr>
        <p:spPr>
          <a:xfrm>
            <a:off x="7848600" y="6599966"/>
            <a:ext cx="9884657" cy="600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64"/>
              </a:lnSpc>
            </a:pPr>
            <a:r>
              <a:rPr lang="en-US" sz="5000" dirty="0">
                <a:latin typeface="Butler 1" panose="020B0604020202020204" charset="0"/>
              </a:rPr>
              <a:t>with Hilary Corna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482" y="3314700"/>
            <a:ext cx="14079036" cy="280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9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149" b="0" i="0" u="none" strike="noStrike" kern="1200" cap="none" spc="0" normalizeH="0" baseline="0" noProof="0" dirty="0">
                <a:ln>
                  <a:noFill/>
                </a:ln>
                <a:solidFill>
                  <a:srgbClr val="AD9382"/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THE 3 KEY PROCESS TOOLS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58600" y="7291406"/>
            <a:ext cx="7006625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56097" y="9232915"/>
            <a:ext cx="12271144" cy="259457"/>
            <a:chOff x="0" y="0"/>
            <a:chExt cx="2702934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7029346" cy="69850"/>
            </a:xfrm>
            <a:custGeom>
              <a:avLst/>
              <a:gdLst/>
              <a:ahLst/>
              <a:cxnLst/>
              <a:rect l="l" t="t" r="r" b="b"/>
              <a:pathLst>
                <a:path w="27029346" h="69850">
                  <a:moveTo>
                    <a:pt x="267385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029346" y="69850"/>
                  </a:lnTo>
                  <a:lnTo>
                    <a:pt x="27029346" y="0"/>
                  </a:lnTo>
                  <a:close/>
                </a:path>
              </a:pathLst>
            </a:custGeom>
            <a:solidFill>
              <a:srgbClr val="C3AC9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6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42161" y="-2400450"/>
            <a:ext cx="23772322" cy="1379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HILARY CORNA HILARY CORNA HILARY CORNA HILARY CORNA</a:t>
            </a: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HILARY CORNA HILARY CORNA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01C86-52E3-4285-97C5-1BEF6961EE5C}"/>
              </a:ext>
            </a:extLst>
          </p:cNvPr>
          <p:cNvSpPr txBox="1"/>
          <p:nvPr/>
        </p:nvSpPr>
        <p:spPr>
          <a:xfrm>
            <a:off x="1295400" y="900477"/>
            <a:ext cx="15697200" cy="10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41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3 KEY PROCESS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44E02-66BD-41D8-97D2-18C0DBC8B0DF}"/>
              </a:ext>
            </a:extLst>
          </p:cNvPr>
          <p:cNvSpPr txBox="1"/>
          <p:nvPr/>
        </p:nvSpPr>
        <p:spPr>
          <a:xfrm>
            <a:off x="-90644" y="8274354"/>
            <a:ext cx="7076829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Customer For Life Cycle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CB6D875C-2EE2-4C1A-98BB-5111AAB7E16F}"/>
              </a:ext>
            </a:extLst>
          </p:cNvPr>
          <p:cNvGrpSpPr/>
          <p:nvPr/>
        </p:nvGrpSpPr>
        <p:grpSpPr>
          <a:xfrm>
            <a:off x="1163393" y="3694390"/>
            <a:ext cx="3955672" cy="4420279"/>
            <a:chOff x="0" y="0"/>
            <a:chExt cx="3155096" cy="21268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574349B-595A-4EE5-9FBC-9E7DECB63EB0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3EE60D-27AD-4060-9C05-A92D4BF47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98310"/>
            <a:ext cx="3999942" cy="4362098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E2CFFDA4-F482-4608-91A0-FC78120003E9}"/>
              </a:ext>
            </a:extLst>
          </p:cNvPr>
          <p:cNvGrpSpPr/>
          <p:nvPr/>
        </p:nvGrpSpPr>
        <p:grpSpPr>
          <a:xfrm>
            <a:off x="6293527" y="3682974"/>
            <a:ext cx="5640565" cy="2271718"/>
            <a:chOff x="0" y="0"/>
            <a:chExt cx="3155096" cy="21268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E29325-0928-42FD-9DCC-E07E2C50AAAA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39C922BC-0D72-4B29-B669-8E37B77ADB17}"/>
              </a:ext>
            </a:extLst>
          </p:cNvPr>
          <p:cNvGrpSpPr/>
          <p:nvPr/>
        </p:nvGrpSpPr>
        <p:grpSpPr>
          <a:xfrm>
            <a:off x="13331605" y="3683909"/>
            <a:ext cx="4776237" cy="2175151"/>
            <a:chOff x="0" y="0"/>
            <a:chExt cx="3155096" cy="21268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C2E39E1-D56D-4F2C-95E7-6874FBAC1E05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D75F0D-7AB4-4340-806D-628829A40FF9}"/>
              </a:ext>
            </a:extLst>
          </p:cNvPr>
          <p:cNvSpPr txBox="1"/>
          <p:nvPr/>
        </p:nvSpPr>
        <p:spPr>
          <a:xfrm>
            <a:off x="11887200" y="6063208"/>
            <a:ext cx="7076829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Goods &amp; Information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194C3-0658-4C59-B031-0FF70FBA3575}"/>
              </a:ext>
            </a:extLst>
          </p:cNvPr>
          <p:cNvSpPr txBox="1"/>
          <p:nvPr/>
        </p:nvSpPr>
        <p:spPr>
          <a:xfrm>
            <a:off x="6315497" y="6652647"/>
            <a:ext cx="5596623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PDCA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C9BB6F-642D-3A23-701E-45480427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17" y="3947995"/>
            <a:ext cx="6009468" cy="2838327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943668E-37AC-453F-990E-26036B252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6"/>
          <a:stretch/>
        </p:blipFill>
        <p:spPr bwMode="auto">
          <a:xfrm>
            <a:off x="12638339" y="3997469"/>
            <a:ext cx="5258329" cy="20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8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42161" y="-2400450"/>
            <a:ext cx="23772322" cy="1379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HILARY CORNA HILARY CORNA HILARY CORNA HILARY CORNA</a:t>
            </a: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HILARY CORNA HILARY CORNA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01C86-52E3-4285-97C5-1BEF6961EE5C}"/>
              </a:ext>
            </a:extLst>
          </p:cNvPr>
          <p:cNvSpPr txBox="1"/>
          <p:nvPr/>
        </p:nvSpPr>
        <p:spPr>
          <a:xfrm>
            <a:off x="1295400" y="900477"/>
            <a:ext cx="15697200" cy="10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41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3 KEY PROCESS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44E02-66BD-41D8-97D2-18C0DBC8B0DF}"/>
              </a:ext>
            </a:extLst>
          </p:cNvPr>
          <p:cNvSpPr txBox="1"/>
          <p:nvPr/>
        </p:nvSpPr>
        <p:spPr>
          <a:xfrm>
            <a:off x="0" y="8592176"/>
            <a:ext cx="7076829" cy="951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The Why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CB6D875C-2EE2-4C1A-98BB-5111AAB7E16F}"/>
              </a:ext>
            </a:extLst>
          </p:cNvPr>
          <p:cNvGrpSpPr/>
          <p:nvPr/>
        </p:nvGrpSpPr>
        <p:grpSpPr>
          <a:xfrm>
            <a:off x="1130975" y="3736403"/>
            <a:ext cx="3955672" cy="4420279"/>
            <a:chOff x="0" y="0"/>
            <a:chExt cx="3155096" cy="21268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574349B-595A-4EE5-9FBC-9E7DECB63EB0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3EE60D-27AD-4060-9C05-A92D4BF47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98310"/>
            <a:ext cx="3999942" cy="4362098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E2CFFDA4-F482-4608-91A0-FC78120003E9}"/>
              </a:ext>
            </a:extLst>
          </p:cNvPr>
          <p:cNvGrpSpPr/>
          <p:nvPr/>
        </p:nvGrpSpPr>
        <p:grpSpPr>
          <a:xfrm>
            <a:off x="6365608" y="3733960"/>
            <a:ext cx="5640565" cy="2271718"/>
            <a:chOff x="0" y="0"/>
            <a:chExt cx="3155096" cy="21268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E29325-0928-42FD-9DCC-E07E2C50AAAA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39C922BC-0D72-4B29-B669-8E37B77ADB17}"/>
              </a:ext>
            </a:extLst>
          </p:cNvPr>
          <p:cNvGrpSpPr/>
          <p:nvPr/>
        </p:nvGrpSpPr>
        <p:grpSpPr>
          <a:xfrm>
            <a:off x="13265736" y="3730349"/>
            <a:ext cx="4776237" cy="2175151"/>
            <a:chOff x="0" y="0"/>
            <a:chExt cx="3155096" cy="21268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C2E39E1-D56D-4F2C-95E7-6874FBAC1E05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D75F0D-7AB4-4340-806D-628829A40FF9}"/>
              </a:ext>
            </a:extLst>
          </p:cNvPr>
          <p:cNvSpPr txBox="1"/>
          <p:nvPr/>
        </p:nvSpPr>
        <p:spPr>
          <a:xfrm>
            <a:off x="5495641" y="7079218"/>
            <a:ext cx="7076829" cy="951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The What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194C3-0658-4C59-B031-0FF70FBA3575}"/>
              </a:ext>
            </a:extLst>
          </p:cNvPr>
          <p:cNvSpPr txBox="1"/>
          <p:nvPr/>
        </p:nvSpPr>
        <p:spPr>
          <a:xfrm>
            <a:off x="12840260" y="6286083"/>
            <a:ext cx="5596623" cy="951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The How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C9BB6F-642D-3A23-701E-45480427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57" y="4109123"/>
            <a:ext cx="6009468" cy="2838327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943668E-37AC-453F-990E-26036B252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6"/>
          <a:stretch/>
        </p:blipFill>
        <p:spPr bwMode="auto">
          <a:xfrm>
            <a:off x="12572470" y="4043909"/>
            <a:ext cx="5258329" cy="20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3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7581900"/>
            <a:ext cx="3652466" cy="282892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AFF00">
                <a:alpha val="64705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DE399D-89BE-0454-1761-7E79558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754" y="800100"/>
            <a:ext cx="6963640" cy="9028130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D6BAAB01-FB5E-2358-B629-7141BD669C0B}"/>
              </a:ext>
            </a:extLst>
          </p:cNvPr>
          <p:cNvSpPr txBox="1"/>
          <p:nvPr/>
        </p:nvSpPr>
        <p:spPr>
          <a:xfrm>
            <a:off x="2438400" y="3238500"/>
            <a:ext cx="12725400" cy="1938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b="1" dirty="0">
                <a:solidFill>
                  <a:srgbClr val="000000"/>
                </a:solidFill>
                <a:latin typeface="Montserrat Extra-Light"/>
              </a:rPr>
              <a:t>The WHY</a:t>
            </a:r>
          </a:p>
          <a:p>
            <a:pPr marL="342900" indent="-342900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Montserrat ExtraLight" panose="00000300000000000000" pitchFamily="2" charset="0"/>
              </a:rPr>
              <a:t>A more sustainable and predictable business</a:t>
            </a:r>
          </a:p>
          <a:p>
            <a:pPr marL="342900" indent="-342900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Montserrat ExtraLight" panose="00000300000000000000" pitchFamily="2" charset="0"/>
              </a:rPr>
              <a:t>Earn the right to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Montserrat ExtraLight" panose="00000300000000000000" pitchFamily="2" charset="0"/>
              </a:rPr>
              <a:t>Customers For Life</a:t>
            </a:r>
          </a:p>
          <a:p>
            <a:pPr marL="342900" indent="-342900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Montserrat ExtraLight" panose="00000300000000000000" pitchFamily="2" charset="0"/>
              </a:rPr>
              <a:t>Develop a hidden strategic advantage </a:t>
            </a:r>
            <a:endParaRPr lang="en-US" sz="2000" b="0" i="0" dirty="0">
              <a:solidFill>
                <a:srgbClr val="222222"/>
              </a:solidFill>
              <a:effectLst/>
              <a:latin typeface="Montserrat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6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C926B-988F-8668-5674-EF173E4D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7"/>
            <a:ext cx="18288000" cy="102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5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72" name="Google Shape;472;p31"/>
          <p:cNvSpPr txBox="1"/>
          <p:nvPr/>
        </p:nvSpPr>
        <p:spPr>
          <a:xfrm>
            <a:off x="5791200" y="6896100"/>
            <a:ext cx="12198243" cy="192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74" dirty="0">
                <a:solidFill>
                  <a:srgbClr val="2A2A2A"/>
                </a:solidFill>
                <a:latin typeface="Butler 1" panose="020B0604020202020204" charset="0"/>
                <a:cs typeface="Arial"/>
                <a:sym typeface="Arial"/>
              </a:rPr>
              <a:t>PDCA WHEEL</a:t>
            </a:r>
            <a:endParaRPr dirty="0">
              <a:latin typeface="Butler 1" panose="020B0604020202020204" charset="0"/>
            </a:endParaRPr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AB4558FC-375E-490D-A44B-16959B72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020" y="2057982"/>
            <a:ext cx="3148013" cy="310991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4E0116BF-FEA0-48BB-93B9-27EDE9C379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64370" y="3707395"/>
            <a:ext cx="6019800" cy="292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0CBAE597-FAE6-4699-A41B-C48119028243}"/>
              </a:ext>
            </a:extLst>
          </p:cNvPr>
          <p:cNvSpPr>
            <a:spLocks noChangeShapeType="1"/>
          </p:cNvSpPr>
          <p:nvPr/>
        </p:nvSpPr>
        <p:spPr bwMode="auto">
          <a:xfrm rot="21000000">
            <a:off x="3793233" y="2096082"/>
            <a:ext cx="555625" cy="3017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9DF36A08-91B7-480B-B96E-2A9CBBB999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2770" y="3116845"/>
            <a:ext cx="2871788" cy="1096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F47B9B9-C00E-444C-8AD9-3A183098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970" y="2518357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ontserrat 1" panose="020B0604020202020204" charset="0"/>
              </a:rPr>
              <a:t>Plan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A7B2F95-9DE7-4F76-BFA4-687E80A1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308" y="3707395"/>
            <a:ext cx="830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ontserrat 1" panose="020B0604020202020204" charset="0"/>
              </a:rPr>
              <a:t>Do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C3F28A8-B71F-4D6A-97D8-3CF7B1D3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170" y="4163007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ontserrat 1" panose="020B0604020202020204" charset="0"/>
              </a:rPr>
              <a:t>Check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8598E5F-82A2-4DFD-B1B3-6DB28DC9A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170" y="2991432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Montserrat 1" panose="020B0604020202020204" charset="0"/>
              </a:rPr>
              <a:t>Action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7423051-B77F-4920-930D-3D7FACE890A3}"/>
              </a:ext>
            </a:extLst>
          </p:cNvPr>
          <p:cNvSpPr>
            <a:spLocks/>
          </p:cNvSpPr>
          <p:nvPr/>
        </p:nvSpPr>
        <p:spPr bwMode="auto">
          <a:xfrm>
            <a:off x="5075933" y="1970670"/>
            <a:ext cx="927100" cy="1554162"/>
          </a:xfrm>
          <a:custGeom>
            <a:avLst/>
            <a:gdLst>
              <a:gd name="T0" fmla="*/ 0 w 480"/>
              <a:gd name="T1" fmla="*/ 0 h 816"/>
              <a:gd name="T2" fmla="*/ 216 w 480"/>
              <a:gd name="T3" fmla="*/ 156 h 816"/>
              <a:gd name="T4" fmla="*/ 366 w 480"/>
              <a:gd name="T5" fmla="*/ 342 h 816"/>
              <a:gd name="T6" fmla="*/ 450 w 480"/>
              <a:gd name="T7" fmla="*/ 546 h 816"/>
              <a:gd name="T8" fmla="*/ 480 w 480"/>
              <a:gd name="T9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816">
                <a:moveTo>
                  <a:pt x="0" y="0"/>
                </a:moveTo>
                <a:cubicBezTo>
                  <a:pt x="36" y="26"/>
                  <a:pt x="155" y="99"/>
                  <a:pt x="216" y="156"/>
                </a:cubicBezTo>
                <a:cubicBezTo>
                  <a:pt x="277" y="213"/>
                  <a:pt x="327" y="277"/>
                  <a:pt x="366" y="342"/>
                </a:cubicBezTo>
                <a:cubicBezTo>
                  <a:pt x="405" y="407"/>
                  <a:pt x="431" y="467"/>
                  <a:pt x="450" y="546"/>
                </a:cubicBezTo>
                <a:cubicBezTo>
                  <a:pt x="469" y="625"/>
                  <a:pt x="474" y="760"/>
                  <a:pt x="480" y="816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74DBE3E4-7E4A-45AB-BE7C-6B917870787B}"/>
              </a:ext>
            </a:extLst>
          </p:cNvPr>
          <p:cNvSpPr>
            <a:spLocks/>
          </p:cNvSpPr>
          <p:nvPr/>
        </p:nvSpPr>
        <p:spPr bwMode="auto">
          <a:xfrm rot="16200000">
            <a:off x="2628008" y="1365832"/>
            <a:ext cx="914400" cy="1574800"/>
          </a:xfrm>
          <a:custGeom>
            <a:avLst/>
            <a:gdLst>
              <a:gd name="T0" fmla="*/ 0 w 480"/>
              <a:gd name="T1" fmla="*/ 0 h 816"/>
              <a:gd name="T2" fmla="*/ 216 w 480"/>
              <a:gd name="T3" fmla="*/ 156 h 816"/>
              <a:gd name="T4" fmla="*/ 366 w 480"/>
              <a:gd name="T5" fmla="*/ 342 h 816"/>
              <a:gd name="T6" fmla="*/ 450 w 480"/>
              <a:gd name="T7" fmla="*/ 546 h 816"/>
              <a:gd name="T8" fmla="*/ 480 w 480"/>
              <a:gd name="T9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816">
                <a:moveTo>
                  <a:pt x="0" y="0"/>
                </a:moveTo>
                <a:cubicBezTo>
                  <a:pt x="36" y="26"/>
                  <a:pt x="155" y="99"/>
                  <a:pt x="216" y="156"/>
                </a:cubicBezTo>
                <a:cubicBezTo>
                  <a:pt x="277" y="213"/>
                  <a:pt x="327" y="277"/>
                  <a:pt x="366" y="342"/>
                </a:cubicBezTo>
                <a:cubicBezTo>
                  <a:pt x="405" y="407"/>
                  <a:pt x="431" y="467"/>
                  <a:pt x="450" y="546"/>
                </a:cubicBezTo>
                <a:cubicBezTo>
                  <a:pt x="469" y="625"/>
                  <a:pt x="474" y="760"/>
                  <a:pt x="480" y="816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9AE6699A-D73D-44C2-A653-0D4DBA6FC1B1}"/>
              </a:ext>
            </a:extLst>
          </p:cNvPr>
          <p:cNvSpPr>
            <a:spLocks/>
          </p:cNvSpPr>
          <p:nvPr/>
        </p:nvSpPr>
        <p:spPr bwMode="auto">
          <a:xfrm rot="11400000">
            <a:off x="1834258" y="3616907"/>
            <a:ext cx="927100" cy="1554163"/>
          </a:xfrm>
          <a:custGeom>
            <a:avLst/>
            <a:gdLst>
              <a:gd name="T0" fmla="*/ 0 w 480"/>
              <a:gd name="T1" fmla="*/ 0 h 816"/>
              <a:gd name="T2" fmla="*/ 216 w 480"/>
              <a:gd name="T3" fmla="*/ 156 h 816"/>
              <a:gd name="T4" fmla="*/ 366 w 480"/>
              <a:gd name="T5" fmla="*/ 342 h 816"/>
              <a:gd name="T6" fmla="*/ 450 w 480"/>
              <a:gd name="T7" fmla="*/ 546 h 816"/>
              <a:gd name="T8" fmla="*/ 480 w 480"/>
              <a:gd name="T9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816">
                <a:moveTo>
                  <a:pt x="0" y="0"/>
                </a:moveTo>
                <a:cubicBezTo>
                  <a:pt x="36" y="26"/>
                  <a:pt x="155" y="99"/>
                  <a:pt x="216" y="156"/>
                </a:cubicBezTo>
                <a:cubicBezTo>
                  <a:pt x="277" y="213"/>
                  <a:pt x="327" y="277"/>
                  <a:pt x="366" y="342"/>
                </a:cubicBezTo>
                <a:cubicBezTo>
                  <a:pt x="405" y="407"/>
                  <a:pt x="431" y="467"/>
                  <a:pt x="450" y="546"/>
                </a:cubicBezTo>
                <a:cubicBezTo>
                  <a:pt x="469" y="625"/>
                  <a:pt x="474" y="760"/>
                  <a:pt x="480" y="816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7A86DB9D-82F9-4249-97C3-06795E5027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7920" y="6360107"/>
            <a:ext cx="18415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F2876F92-6F3F-4A9A-8777-13E1A1361A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7808" y="6175957"/>
            <a:ext cx="185737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E3A4AD14-4CDF-4135-9B69-B788D53DB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695" y="5993395"/>
            <a:ext cx="185738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3D7D27D1-9912-4CD1-B522-3532FB71E6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9170" y="5810832"/>
            <a:ext cx="18415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69C58CA-B85D-4227-BD82-28191F7C3F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9058" y="5628270"/>
            <a:ext cx="185737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4A066DAE-ED8F-4E61-AA0B-ADBC073A8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8945" y="5445707"/>
            <a:ext cx="185738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CCD81601-50C1-43D8-98A6-5D76122912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0420" y="5261557"/>
            <a:ext cx="18415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5FF1C8DE-4C53-4346-848A-948FB105CF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0308" y="5078995"/>
            <a:ext cx="185737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E7F2BF6E-5E2C-4AD7-A949-736E28248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1783" y="4896432"/>
            <a:ext cx="18415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FB91D20D-8FB5-439C-B53D-7153925661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1670" y="4713870"/>
            <a:ext cx="185738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DD5E3AAD-779D-4F09-80A2-6427B7D23C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1558" y="4531307"/>
            <a:ext cx="185737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C8BE9F12-379D-48CF-BBEF-C3485D5C49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3033" y="4347157"/>
            <a:ext cx="18415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5D989527-84BD-42F9-9CBC-BAA2457144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920" y="4164595"/>
            <a:ext cx="185738" cy="366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AF97FEC1-1E8C-4787-BE28-7B3F6D036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2808" y="3982032"/>
            <a:ext cx="185737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23318084-283C-4DCA-97A2-359A739B4B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4283" y="3799470"/>
            <a:ext cx="18415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Montserrat 1" panose="020B0604020202020204" charset="0"/>
            </a:endParaRPr>
          </a:p>
        </p:txBody>
      </p:sp>
      <p:sp>
        <p:nvSpPr>
          <p:cNvPr id="30" name="AutoShape 32">
            <a:extLst>
              <a:ext uri="{FF2B5EF4-FFF2-40B4-BE49-F238E27FC236}">
                <a16:creationId xmlns:a16="http://schemas.microsoft.com/office/drawing/2014/main" id="{817E2019-D66D-4379-AEB7-77F3761CA129}"/>
              </a:ext>
            </a:extLst>
          </p:cNvPr>
          <p:cNvSpPr>
            <a:spLocks noChangeArrowheads="1"/>
          </p:cNvSpPr>
          <p:nvPr/>
        </p:nvSpPr>
        <p:spPr bwMode="auto">
          <a:xfrm rot="-1599661">
            <a:off x="6112570" y="1640470"/>
            <a:ext cx="2971800" cy="969962"/>
          </a:xfrm>
          <a:prstGeom prst="rightArrow">
            <a:avLst>
              <a:gd name="adj1" fmla="val 50000"/>
              <a:gd name="adj2" fmla="val 76596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1" panose="020B0604020202020204" charset="0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9678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</p:sp>
      <p:sp>
        <p:nvSpPr>
          <p:cNvPr id="472" name="Google Shape;472;p31"/>
          <p:cNvSpPr txBox="1"/>
          <p:nvPr/>
        </p:nvSpPr>
        <p:spPr>
          <a:xfrm>
            <a:off x="5791200" y="6896100"/>
            <a:ext cx="12198243" cy="192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74" dirty="0">
                <a:solidFill>
                  <a:srgbClr val="2A2A2A"/>
                </a:solidFill>
                <a:latin typeface="Butler 1" panose="020B0604020202020204" charset="0"/>
                <a:cs typeface="Arial"/>
                <a:sym typeface="Arial"/>
              </a:rPr>
              <a:t>PDCA STEPS</a:t>
            </a:r>
            <a:endParaRPr dirty="0">
              <a:latin typeface="Butler 1" panose="020B0604020202020204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84B06BE7-B67E-4ED2-84EA-EA402262525B}"/>
              </a:ext>
            </a:extLst>
          </p:cNvPr>
          <p:cNvSpPr txBox="1"/>
          <p:nvPr/>
        </p:nvSpPr>
        <p:spPr>
          <a:xfrm>
            <a:off x="2743200" y="2188845"/>
            <a:ext cx="10668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en-US" altLang="ja-JP" sz="3200" b="1" dirty="0">
                <a:latin typeface="Montserrat 1" panose="020B0604020202020204" charset="0"/>
                <a:ea typeface="MS PGothic" charset="0"/>
                <a:cs typeface="MS PGothic" charset="0"/>
              </a:rPr>
              <a:t>Rollout Version Control </a:t>
            </a:r>
          </a:p>
          <a:p>
            <a:pPr eaLnBrk="1" hangingPunct="1">
              <a:spcBef>
                <a:spcPct val="0"/>
              </a:spcBef>
            </a:pPr>
            <a:endParaRPr kumimoji="1" lang="en-US" altLang="ja-JP" sz="3200" b="1" dirty="0">
              <a:latin typeface="Montserrat 1" panose="020B0604020202020204" charset="0"/>
              <a:ea typeface="MS PGothic" charset="0"/>
              <a:cs typeface="MS PGothic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1" panose="020B0604020202020204" charset="0"/>
                <a:ea typeface="MS PGothic" charset="0"/>
                <a:cs typeface="MS PGothic" charset="0"/>
              </a:rPr>
              <a:t> </a:t>
            </a: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Start with a V.1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Each additional PDCA cycle reduces in time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Just like a phone rolls out software updates in bulk, </a:t>
            </a:r>
            <a:r>
              <a:rPr kumimoji="1" lang="en-US" altLang="ja-JP" sz="3200" dirty="0" err="1">
                <a:latin typeface="Montserrat Light" panose="00000400000000000000" pitchFamily="2" charset="0"/>
                <a:ea typeface="MS PGothic" charset="0"/>
                <a:cs typeface="MS PGothic" charset="0"/>
              </a:rPr>
              <a:t>GoLive</a:t>
            </a: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with process updates in bulk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Over time, this standardization creates your company “Way”</a:t>
            </a:r>
          </a:p>
          <a:p>
            <a:pPr eaLnBrk="1" hangingPunct="1">
              <a:spcBef>
                <a:spcPct val="0"/>
              </a:spcBef>
            </a:pPr>
            <a:endParaRPr kumimoji="1" lang="en-US" altLang="ja-JP" sz="3200" dirty="0">
              <a:latin typeface="Montserrat 1" panose="020B0604020202020204" charset="0"/>
              <a:ea typeface="MS PGothic" charset="0"/>
              <a:cs typeface="MS PGothic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C029DAE-FF8F-4E7F-8F66-67934FC4DBC3}"/>
              </a:ext>
            </a:extLst>
          </p:cNvPr>
          <p:cNvGrpSpPr/>
          <p:nvPr/>
        </p:nvGrpSpPr>
        <p:grpSpPr>
          <a:xfrm>
            <a:off x="-5105400" y="3459090"/>
            <a:ext cx="8007528" cy="707848"/>
            <a:chOff x="0" y="0"/>
            <a:chExt cx="9194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499CB9C8-5686-4596-98EA-181DC6D77FD7}"/>
                </a:ext>
              </a:extLst>
            </p:cNvPr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6F3EC"/>
            </a:solidFill>
          </p:spPr>
        </p:sp>
      </p:grpSp>
      <p:sp>
        <p:nvSpPr>
          <p:cNvPr id="20" name="TextBox 13">
            <a:extLst>
              <a:ext uri="{FF2B5EF4-FFF2-40B4-BE49-F238E27FC236}">
                <a16:creationId xmlns:a16="http://schemas.microsoft.com/office/drawing/2014/main" id="{E6BF4768-50F4-4AF5-AF90-DCD87BBD6A3E}"/>
              </a:ext>
            </a:extLst>
          </p:cNvPr>
          <p:cNvSpPr txBox="1"/>
          <p:nvPr/>
        </p:nvSpPr>
        <p:spPr>
          <a:xfrm>
            <a:off x="381000" y="235825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The Strategy</a:t>
            </a:r>
          </a:p>
        </p:txBody>
      </p:sp>
    </p:spTree>
    <p:extLst>
      <p:ext uri="{BB962C8B-B14F-4D97-AF65-F5344CB8AC3E}">
        <p14:creationId xmlns:p14="http://schemas.microsoft.com/office/powerpoint/2010/main" val="1292088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84B06BE7-B67E-4ED2-84EA-EA402262525B}"/>
              </a:ext>
            </a:extLst>
          </p:cNvPr>
          <p:cNvSpPr txBox="1"/>
          <p:nvPr/>
        </p:nvSpPr>
        <p:spPr>
          <a:xfrm>
            <a:off x="2743200" y="1819275"/>
            <a:ext cx="12198243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kumimoji="1" lang="en-US" altLang="ja-JP" sz="3200" b="1" dirty="0">
                <a:latin typeface="Montserrat 1" panose="020B0604020202020204" charset="0"/>
                <a:ea typeface="MS PGothic" charset="0"/>
                <a:cs typeface="MS PGothic" charset="0"/>
              </a:rPr>
              <a:t>Why?</a:t>
            </a:r>
          </a:p>
          <a:p>
            <a:pPr eaLnBrk="1" hangingPunct="1">
              <a:spcBef>
                <a:spcPct val="0"/>
              </a:spcBef>
            </a:pPr>
            <a:endParaRPr kumimoji="1" lang="en-US" altLang="ja-JP" sz="3200" dirty="0">
              <a:latin typeface="Montserrat 1" panose="020B0604020202020204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1" panose="020B0604020202020204" charset="0"/>
                <a:ea typeface="MS PGothic" charset="0"/>
                <a:cs typeface="MS PGothic" charset="0"/>
              </a:rPr>
              <a:t> Not all problems can be solved in V.1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1" panose="020B0604020202020204" charset="0"/>
                <a:ea typeface="MS PGothic" charset="0"/>
                <a:cs typeface="MS PGothic" charset="0"/>
              </a:rPr>
              <a:t> Not all problems are equal in importance or urgency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1" panose="020B0604020202020204" charset="0"/>
                <a:ea typeface="MS PGothic" charset="0"/>
                <a:cs typeface="MS PGothic" charset="0"/>
              </a:rPr>
              <a:t> Not aiming for temporary fixes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1" panose="020B0604020202020204" charset="0"/>
                <a:ea typeface="MS PGothic" charset="0"/>
                <a:cs typeface="MS PGothic" charset="0"/>
              </a:rPr>
              <a:t> Not erratically “taking action” that causes disruption, disjointed change and un-sustained processes</a:t>
            </a:r>
          </a:p>
          <a:p>
            <a:pPr eaLnBrk="1" hangingPunct="1">
              <a:spcBef>
                <a:spcPct val="0"/>
              </a:spcBef>
            </a:pPr>
            <a:endParaRPr kumimoji="1" lang="en-US" altLang="ja-JP" sz="3200" dirty="0">
              <a:latin typeface="Montserrat 1" panose="020B0604020202020204" charset="0"/>
              <a:ea typeface="MS PGothic" charset="0"/>
              <a:cs typeface="MS PGothic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C029DAE-FF8F-4E7F-8F66-67934FC4DBC3}"/>
              </a:ext>
            </a:extLst>
          </p:cNvPr>
          <p:cNvGrpSpPr/>
          <p:nvPr/>
        </p:nvGrpSpPr>
        <p:grpSpPr>
          <a:xfrm>
            <a:off x="-5105400" y="3459090"/>
            <a:ext cx="8007528" cy="707848"/>
            <a:chOff x="0" y="0"/>
            <a:chExt cx="9194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499CB9C8-5686-4596-98EA-181DC6D77FD7}"/>
                </a:ext>
              </a:extLst>
            </p:cNvPr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6F3E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3">
            <a:extLst>
              <a:ext uri="{FF2B5EF4-FFF2-40B4-BE49-F238E27FC236}">
                <a16:creationId xmlns:a16="http://schemas.microsoft.com/office/drawing/2014/main" id="{E6BF4768-50F4-4AF5-AF90-DCD87BBD6A3E}"/>
              </a:ext>
            </a:extLst>
          </p:cNvPr>
          <p:cNvSpPr txBox="1"/>
          <p:nvPr/>
        </p:nvSpPr>
        <p:spPr>
          <a:xfrm>
            <a:off x="381000" y="235825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The Kaizen Strategy</a:t>
            </a:r>
          </a:p>
        </p:txBody>
      </p:sp>
    </p:spTree>
    <p:extLst>
      <p:ext uri="{BB962C8B-B14F-4D97-AF65-F5344CB8AC3E}">
        <p14:creationId xmlns:p14="http://schemas.microsoft.com/office/powerpoint/2010/main" val="791264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31916" y="470916"/>
            <a:ext cx="3759083" cy="186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77"/>
              </a:lnSpc>
            </a:pPr>
            <a:r>
              <a:rPr lang="en-US" sz="5250" spc="-131" dirty="0">
                <a:solidFill>
                  <a:srgbClr val="2A2A2A"/>
                </a:solidFill>
                <a:latin typeface="Butler 2"/>
              </a:rPr>
              <a:t>THE</a:t>
            </a:r>
          </a:p>
          <a:p>
            <a:pPr algn="r">
              <a:lnSpc>
                <a:spcPts val="4777"/>
              </a:lnSpc>
            </a:pPr>
            <a:r>
              <a:rPr lang="en-US" sz="5250" spc="-131" dirty="0">
                <a:solidFill>
                  <a:srgbClr val="2A2A2A"/>
                </a:solidFill>
                <a:latin typeface="Butler 2"/>
              </a:rPr>
              <a:t>HUMAN</a:t>
            </a:r>
          </a:p>
          <a:p>
            <a:pPr algn="r">
              <a:lnSpc>
                <a:spcPts val="4777"/>
              </a:lnSpc>
            </a:pPr>
            <a:r>
              <a:rPr lang="en-US" sz="5250" spc="-131" dirty="0">
                <a:solidFill>
                  <a:srgbClr val="2A2A2A"/>
                </a:solidFill>
                <a:latin typeface="Butler 2"/>
              </a:rPr>
              <a:t>WAY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63FD2-5D31-46C5-AD98-330A975F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52700"/>
            <a:ext cx="958215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C926B-988F-8668-5674-EF173E4D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7"/>
            <a:ext cx="18288000" cy="10233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3EC463-9FD6-2CC3-CA52-BC2FC2563792}"/>
              </a:ext>
            </a:extLst>
          </p:cNvPr>
          <p:cNvSpPr/>
          <p:nvPr/>
        </p:nvSpPr>
        <p:spPr>
          <a:xfrm>
            <a:off x="381000" y="2476500"/>
            <a:ext cx="2286000" cy="53340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496589" y="-514350"/>
            <a:ext cx="11308014" cy="11308014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CBAA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046546" y="-1585521"/>
            <a:ext cx="4066729" cy="6226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0"/>
              </a:lnSpc>
            </a:pPr>
            <a:r>
              <a:rPr lang="en-US" sz="37000" dirty="0">
                <a:solidFill>
                  <a:srgbClr val="2A2A2A"/>
                </a:solidFill>
                <a:latin typeface="Butler 1"/>
              </a:rPr>
              <a:t>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20877" y="-810253"/>
            <a:ext cx="4267123" cy="622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80"/>
              </a:lnSpc>
            </a:pPr>
            <a:r>
              <a:rPr lang="en-US" sz="36986" dirty="0">
                <a:solidFill>
                  <a:srgbClr val="2A2A2A"/>
                </a:solidFill>
                <a:latin typeface="Butler 1"/>
              </a:rPr>
              <a:t>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367447" y="1791814"/>
            <a:ext cx="2897537" cy="622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80"/>
              </a:lnSpc>
            </a:pPr>
            <a:r>
              <a:rPr lang="en-US" sz="36986" dirty="0">
                <a:solidFill>
                  <a:srgbClr val="2A2A2A"/>
                </a:solidFill>
                <a:latin typeface="Butler 1"/>
              </a:rPr>
              <a:t>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13275" y="2565020"/>
            <a:ext cx="2897537" cy="622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80"/>
              </a:lnSpc>
            </a:pPr>
            <a:r>
              <a:rPr lang="en-US" sz="36986" dirty="0">
                <a:solidFill>
                  <a:srgbClr val="2A2A2A"/>
                </a:solidFill>
                <a:latin typeface="Butler 1"/>
              </a:rPr>
              <a:t>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29600" y="9109030"/>
            <a:ext cx="7316624" cy="880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9"/>
              </a:lnSpc>
            </a:pPr>
            <a:r>
              <a:rPr lang="en-US" sz="8155" dirty="0">
                <a:solidFill>
                  <a:srgbClr val="FAFF00"/>
                </a:solidFill>
                <a:latin typeface="Butler 1"/>
              </a:rPr>
              <a:t>JULY.24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70CE1D9-340E-4BA8-B05B-A94383AD850B}"/>
              </a:ext>
            </a:extLst>
          </p:cNvPr>
          <p:cNvSpPr txBox="1"/>
          <p:nvPr/>
        </p:nvSpPr>
        <p:spPr>
          <a:xfrm>
            <a:off x="13064703" y="4163239"/>
            <a:ext cx="2897537" cy="622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80"/>
              </a:lnSpc>
            </a:pPr>
            <a:r>
              <a:rPr lang="en-US" sz="36986" dirty="0">
                <a:solidFill>
                  <a:srgbClr val="2A2A2A"/>
                </a:solidFill>
                <a:latin typeface="Butler 1"/>
              </a:rPr>
              <a:t>D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31FADEE-7555-41D4-B407-7E5347ECB91A}"/>
              </a:ext>
            </a:extLst>
          </p:cNvPr>
          <p:cNvSpPr txBox="1"/>
          <p:nvPr/>
        </p:nvSpPr>
        <p:spPr>
          <a:xfrm>
            <a:off x="15810531" y="4936445"/>
            <a:ext cx="2897537" cy="6225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80"/>
              </a:lnSpc>
            </a:pPr>
            <a:r>
              <a:rPr lang="en-US" sz="36986" dirty="0">
                <a:solidFill>
                  <a:srgbClr val="2A2A2A"/>
                </a:solidFill>
                <a:latin typeface="Butler 1"/>
              </a:rPr>
              <a:t>A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6D1EAC9-B52B-B369-1588-F80BF6F4461C}"/>
              </a:ext>
            </a:extLst>
          </p:cNvPr>
          <p:cNvSpPr txBox="1"/>
          <p:nvPr/>
        </p:nvSpPr>
        <p:spPr>
          <a:xfrm>
            <a:off x="326143" y="2095500"/>
            <a:ext cx="9884657" cy="2832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464"/>
              </a:lnSpc>
            </a:pPr>
            <a:r>
              <a:rPr lang="en-US" sz="2898" dirty="0">
                <a:solidFill>
                  <a:srgbClr val="AD9382"/>
                </a:solidFill>
                <a:latin typeface="Montserrat 2"/>
              </a:rPr>
              <a:t>Segue 10:00-10:05 AM CST </a:t>
            </a:r>
          </a:p>
          <a:p>
            <a:pPr algn="r">
              <a:lnSpc>
                <a:spcPts val="4464"/>
              </a:lnSpc>
            </a:pPr>
            <a:r>
              <a:rPr lang="en-US" sz="2898" dirty="0">
                <a:solidFill>
                  <a:srgbClr val="AD9382"/>
                </a:solidFill>
                <a:latin typeface="Montserrat 2"/>
              </a:rPr>
              <a:t>Background 10:05-10:10 AM CST</a:t>
            </a:r>
          </a:p>
          <a:p>
            <a:pPr algn="r">
              <a:lnSpc>
                <a:spcPts val="4464"/>
              </a:lnSpc>
            </a:pPr>
            <a:r>
              <a:rPr lang="en-US" sz="2898" dirty="0">
                <a:solidFill>
                  <a:srgbClr val="AD9382"/>
                </a:solidFill>
                <a:latin typeface="Montserrat 2"/>
              </a:rPr>
              <a:t>The 3 Key Process Tools 10:10-10:40 AM CST</a:t>
            </a:r>
          </a:p>
          <a:p>
            <a:pPr algn="r">
              <a:lnSpc>
                <a:spcPts val="4464"/>
              </a:lnSpc>
            </a:pPr>
            <a:r>
              <a:rPr lang="en-US" sz="2898" dirty="0">
                <a:solidFill>
                  <a:srgbClr val="AD9382"/>
                </a:solidFill>
                <a:latin typeface="Montserrat 2"/>
              </a:rPr>
              <a:t>Putting Them into Action 10:45-10:50 AM CST</a:t>
            </a:r>
          </a:p>
          <a:p>
            <a:pPr algn="r">
              <a:lnSpc>
                <a:spcPts val="4464"/>
              </a:lnSpc>
            </a:pPr>
            <a:r>
              <a:rPr lang="en-US" sz="2898" dirty="0">
                <a:solidFill>
                  <a:srgbClr val="AD9382"/>
                </a:solidFill>
                <a:latin typeface="Montserrat 2"/>
              </a:rPr>
              <a:t>Questions 10:50-11:00 AM CST</a:t>
            </a:r>
          </a:p>
        </p:txBody>
      </p:sp>
    </p:spTree>
    <p:extLst>
      <p:ext uri="{BB962C8B-B14F-4D97-AF65-F5344CB8AC3E}">
        <p14:creationId xmlns:p14="http://schemas.microsoft.com/office/powerpoint/2010/main" val="10375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472;p31">
            <a:extLst>
              <a:ext uri="{FF2B5EF4-FFF2-40B4-BE49-F238E27FC236}">
                <a16:creationId xmlns:a16="http://schemas.microsoft.com/office/drawing/2014/main" id="{3F4E9DED-B285-4E91-9179-94F3D10E6968}"/>
              </a:ext>
            </a:extLst>
          </p:cNvPr>
          <p:cNvSpPr txBox="1"/>
          <p:nvPr/>
        </p:nvSpPr>
        <p:spPr>
          <a:xfrm>
            <a:off x="5791200" y="6896100"/>
            <a:ext cx="12198243" cy="38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4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Butler 1" panose="020B0604020202020204" charset="0"/>
                <a:ea typeface="+mn-ea"/>
                <a:cs typeface="Arial"/>
                <a:sym typeface="Arial"/>
              </a:rPr>
              <a:t>PROCESS MAPPING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utler 1" panose="020B060402020202020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610D0-6CC2-2E99-C1FA-AD6F3F8B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05100"/>
            <a:ext cx="15320104" cy="3516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Google Shape;499;p34">
            <a:extLst>
              <a:ext uri="{FF2B5EF4-FFF2-40B4-BE49-F238E27FC236}">
                <a16:creationId xmlns:a16="http://schemas.microsoft.com/office/drawing/2014/main" id="{B30ED0E6-1D65-4D41-B922-2669B507F607}"/>
              </a:ext>
            </a:extLst>
          </p:cNvPr>
          <p:cNvSpPr/>
          <p:nvPr/>
        </p:nvSpPr>
        <p:spPr>
          <a:xfrm>
            <a:off x="3200400" y="6300831"/>
            <a:ext cx="4343400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ExtraLight" panose="00000300000000000000" pitchFamily="2" charset="0"/>
                <a:ea typeface="Arial"/>
                <a:cs typeface="Arial"/>
                <a:sym typeface="Arial"/>
              </a:rPr>
              <a:t>Pre-Sales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 panose="00000300000000000000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 ExtraLight" panose="00000300000000000000" pitchFamily="2" charset="0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8" name="Google Shape;499;p34">
            <a:extLst>
              <a:ext uri="{FF2B5EF4-FFF2-40B4-BE49-F238E27FC236}">
                <a16:creationId xmlns:a16="http://schemas.microsoft.com/office/drawing/2014/main" id="{AA2DB0D8-6C0A-61EF-7861-C3C9714952E1}"/>
              </a:ext>
            </a:extLst>
          </p:cNvPr>
          <p:cNvSpPr/>
          <p:nvPr/>
        </p:nvSpPr>
        <p:spPr>
          <a:xfrm>
            <a:off x="8077202" y="6304861"/>
            <a:ext cx="5334000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ExtraLight" panose="00000300000000000000" pitchFamily="2" charset="0"/>
                <a:ea typeface="Arial"/>
                <a:cs typeface="Arial"/>
                <a:sym typeface="Arial"/>
              </a:rPr>
              <a:t>Post-Sales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 panose="00000300000000000000" pitchFamily="2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 ExtraLight" panose="00000300000000000000" pitchFamily="2" charset="0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" name="Google Shape;499;p34">
            <a:extLst>
              <a:ext uri="{FF2B5EF4-FFF2-40B4-BE49-F238E27FC236}">
                <a16:creationId xmlns:a16="http://schemas.microsoft.com/office/drawing/2014/main" id="{D100CEDE-C610-292A-5978-5E8606459B64}"/>
              </a:ext>
            </a:extLst>
          </p:cNvPr>
          <p:cNvSpPr/>
          <p:nvPr/>
        </p:nvSpPr>
        <p:spPr>
          <a:xfrm>
            <a:off x="12420600" y="6291012"/>
            <a:ext cx="53340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ExtraLight" panose="00000300000000000000" pitchFamily="2" charset="0"/>
                <a:ea typeface="Arial"/>
                <a:cs typeface="Arial"/>
                <a:sym typeface="Arial"/>
              </a:rPr>
              <a:t>FU/Repurchase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Montserrat ExtraLight" panose="00000300000000000000" pitchFamily="2" charset="0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4A72E12-2482-3620-26E4-5AD834E9EDE8}"/>
              </a:ext>
            </a:extLst>
          </p:cNvPr>
          <p:cNvSpPr txBox="1"/>
          <p:nvPr/>
        </p:nvSpPr>
        <p:spPr>
          <a:xfrm>
            <a:off x="381000" y="235825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Goods &amp;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174668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1752597" y="2095500"/>
            <a:ext cx="13335001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ExtraLight"/>
                <a:ea typeface="Montserrat ExtraLight"/>
                <a:cs typeface="Montserrat ExtraLight"/>
                <a:sym typeface="Montserrat ExtraLight"/>
              </a:rPr>
              <a:t>Defined: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Montserrat ExtraLight"/>
                <a:ea typeface="Montserrat ExtraLight"/>
                <a:cs typeface="Montserrat ExtraLight"/>
                <a:sym typeface="Montserrat ExtraLight"/>
              </a:rPr>
              <a:t>A one page master flow chart method across all department touchpoints that visually depicts the sequence of goods and information in a planned business process from end to end.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472;p31">
            <a:extLst>
              <a:ext uri="{FF2B5EF4-FFF2-40B4-BE49-F238E27FC236}">
                <a16:creationId xmlns:a16="http://schemas.microsoft.com/office/drawing/2014/main" id="{3F4E9DED-B285-4E91-9179-94F3D10E6968}"/>
              </a:ext>
            </a:extLst>
          </p:cNvPr>
          <p:cNvSpPr txBox="1"/>
          <p:nvPr/>
        </p:nvSpPr>
        <p:spPr>
          <a:xfrm>
            <a:off x="5791200" y="6896100"/>
            <a:ext cx="12198243" cy="38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4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Butler 1" panose="020B0604020202020204" charset="0"/>
                <a:ea typeface="+mn-ea"/>
                <a:cs typeface="Arial"/>
                <a:sym typeface="Arial"/>
              </a:rPr>
              <a:t>PROCESS MAPPING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utler 1" panose="020B0604020202020204" charset="0"/>
              <a:ea typeface="+mn-ea"/>
              <a:cs typeface="+mn-cs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B4877004-0D36-88C8-3B65-A24975CBC709}"/>
              </a:ext>
            </a:extLst>
          </p:cNvPr>
          <p:cNvSpPr txBox="1"/>
          <p:nvPr/>
        </p:nvSpPr>
        <p:spPr>
          <a:xfrm>
            <a:off x="381000" y="235825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Goods &amp;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2750714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472;p31">
            <a:extLst>
              <a:ext uri="{FF2B5EF4-FFF2-40B4-BE49-F238E27FC236}">
                <a16:creationId xmlns:a16="http://schemas.microsoft.com/office/drawing/2014/main" id="{3F4E9DED-B285-4E91-9179-94F3D10E6968}"/>
              </a:ext>
            </a:extLst>
          </p:cNvPr>
          <p:cNvSpPr txBox="1"/>
          <p:nvPr/>
        </p:nvSpPr>
        <p:spPr>
          <a:xfrm>
            <a:off x="5791200" y="6896100"/>
            <a:ext cx="12198243" cy="38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4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Butler 1" panose="020B0604020202020204" charset="0"/>
                <a:ea typeface="+mn-ea"/>
                <a:cs typeface="Arial"/>
                <a:sym typeface="Arial"/>
              </a:rPr>
              <a:t>PROCESS MAPPING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utler 1" panose="020B060402020202020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35B8A-9FBC-4ECF-95F5-95360D671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22226"/>
            <a:ext cx="10478494" cy="472092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67BA46D-0B92-4031-99F9-5D6D44CADA66}"/>
              </a:ext>
            </a:extLst>
          </p:cNvPr>
          <p:cNvSpPr/>
          <p:nvPr/>
        </p:nvSpPr>
        <p:spPr>
          <a:xfrm>
            <a:off x="457200" y="2896797"/>
            <a:ext cx="1447799" cy="887738"/>
          </a:xfrm>
          <a:prstGeom prst="wedgeEllipseCallout">
            <a:avLst>
              <a:gd name="adj1" fmla="val 65120"/>
              <a:gd name="adj2" fmla="val 1059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(Y-AXIS)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819C885-38AF-4773-91B9-5D890F27E02D}"/>
              </a:ext>
            </a:extLst>
          </p:cNvPr>
          <p:cNvSpPr/>
          <p:nvPr/>
        </p:nvSpPr>
        <p:spPr>
          <a:xfrm>
            <a:off x="13319568" y="5042530"/>
            <a:ext cx="1295400" cy="887738"/>
          </a:xfrm>
          <a:prstGeom prst="wedgeEllipseCallout">
            <a:avLst>
              <a:gd name="adj1" fmla="val -128068"/>
              <a:gd name="adj2" fmla="val 65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(TASKS)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1C45DDD-B4A5-4AC2-BE54-5ADE35076219}"/>
              </a:ext>
            </a:extLst>
          </p:cNvPr>
          <p:cNvSpPr/>
          <p:nvPr/>
        </p:nvSpPr>
        <p:spPr>
          <a:xfrm>
            <a:off x="13164046" y="3021686"/>
            <a:ext cx="1542553" cy="1055013"/>
          </a:xfrm>
          <a:prstGeom prst="wedgeEllipseCallout">
            <a:avLst>
              <a:gd name="adj1" fmla="val -128069"/>
              <a:gd name="adj2" fmla="val -1036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(X-AXIS)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3AB931A2-8562-48DD-F535-FEC8B09C91A0}"/>
              </a:ext>
            </a:extLst>
          </p:cNvPr>
          <p:cNvSpPr txBox="1"/>
          <p:nvPr/>
        </p:nvSpPr>
        <p:spPr>
          <a:xfrm>
            <a:off x="381000" y="235825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Goods &amp;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2745602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</p:sp>
      <p:sp>
        <p:nvSpPr>
          <p:cNvPr id="472" name="Google Shape;472;p31"/>
          <p:cNvSpPr txBox="1"/>
          <p:nvPr/>
        </p:nvSpPr>
        <p:spPr>
          <a:xfrm>
            <a:off x="5791200" y="6896100"/>
            <a:ext cx="12198243" cy="192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74" dirty="0">
                <a:solidFill>
                  <a:srgbClr val="2A2A2A"/>
                </a:solidFill>
                <a:latin typeface="Butler 1" panose="020B0604020202020204" charset="0"/>
                <a:cs typeface="Arial"/>
                <a:sym typeface="Arial"/>
              </a:rPr>
              <a:t>PDCA STEPS</a:t>
            </a:r>
            <a:endParaRPr dirty="0">
              <a:latin typeface="Butler 1" panose="020B0604020202020204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84B06BE7-B67E-4ED2-84EA-EA402262525B}"/>
              </a:ext>
            </a:extLst>
          </p:cNvPr>
          <p:cNvSpPr txBox="1"/>
          <p:nvPr/>
        </p:nvSpPr>
        <p:spPr>
          <a:xfrm>
            <a:off x="2895600" y="2628900"/>
            <a:ext cx="1219824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eaLnBrk="1" hangingPunct="1">
              <a:spcBef>
                <a:spcPct val="0"/>
              </a:spcBef>
            </a:pPr>
            <a:endParaRPr kumimoji="1" lang="en-US" altLang="ja-JP" sz="3200" b="1" dirty="0">
              <a:latin typeface="Montserrat 1" panose="020B0604020202020204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0"/>
              </a:spcBef>
            </a:pPr>
            <a:endParaRPr kumimoji="1" lang="en-US" altLang="ja-JP" sz="3200" dirty="0">
              <a:latin typeface="Montserrat 1" panose="020B0604020202020204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It is sequential in time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It includes the customer perspective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It shows cross-functional dependencies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It shows what is happening, now how its happening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 There is only one per company</a:t>
            </a:r>
            <a:endParaRPr kumimoji="1" lang="en-US" altLang="ja-JP" sz="3200" dirty="0">
              <a:latin typeface="Montserrat 1" panose="020B0604020202020204" charset="0"/>
              <a:ea typeface="MS PGothic" charset="0"/>
              <a:cs typeface="MS PGothic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C029DAE-FF8F-4E7F-8F66-67934FC4DBC3}"/>
              </a:ext>
            </a:extLst>
          </p:cNvPr>
          <p:cNvGrpSpPr/>
          <p:nvPr/>
        </p:nvGrpSpPr>
        <p:grpSpPr>
          <a:xfrm>
            <a:off x="-5105400" y="3459090"/>
            <a:ext cx="8007528" cy="707848"/>
            <a:chOff x="0" y="0"/>
            <a:chExt cx="9194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499CB9C8-5686-4596-98EA-181DC6D77FD7}"/>
                </a:ext>
              </a:extLst>
            </p:cNvPr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6F3EC"/>
            </a:solidFill>
          </p:spPr>
        </p:sp>
      </p:grpSp>
      <p:sp>
        <p:nvSpPr>
          <p:cNvPr id="20" name="TextBox 13">
            <a:extLst>
              <a:ext uri="{FF2B5EF4-FFF2-40B4-BE49-F238E27FC236}">
                <a16:creationId xmlns:a16="http://schemas.microsoft.com/office/drawing/2014/main" id="{E6BF4768-50F4-4AF5-AF90-DCD87BBD6A3E}"/>
              </a:ext>
            </a:extLst>
          </p:cNvPr>
          <p:cNvSpPr txBox="1"/>
          <p:nvPr/>
        </p:nvSpPr>
        <p:spPr>
          <a:xfrm>
            <a:off x="381000" y="235825"/>
            <a:ext cx="13167505" cy="2872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What makes a Goods &amp; Information Flow different?</a:t>
            </a:r>
          </a:p>
        </p:txBody>
      </p:sp>
    </p:spTree>
    <p:extLst>
      <p:ext uri="{BB962C8B-B14F-4D97-AF65-F5344CB8AC3E}">
        <p14:creationId xmlns:p14="http://schemas.microsoft.com/office/powerpoint/2010/main" val="29588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 txBox="1"/>
          <p:nvPr/>
        </p:nvSpPr>
        <p:spPr>
          <a:xfrm>
            <a:off x="1295400" y="900477"/>
            <a:ext cx="15697200" cy="102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41" b="0" i="0" u="none" strike="noStrike" cap="none">
                <a:solidFill>
                  <a:srgbClr val="C2AE96"/>
                </a:solidFill>
                <a:latin typeface="Arial"/>
                <a:ea typeface="Arial"/>
                <a:cs typeface="Arial"/>
                <a:sym typeface="Arial"/>
              </a:rPr>
              <a:t>CYCLICAL OPERATIONS</a:t>
            </a:r>
            <a:endParaRPr/>
          </a:p>
        </p:txBody>
      </p:sp>
      <p:sp>
        <p:nvSpPr>
          <p:cNvPr id="326" name="Google Shape;326;p20"/>
          <p:cNvSpPr/>
          <p:nvPr/>
        </p:nvSpPr>
        <p:spPr>
          <a:xfrm>
            <a:off x="2647678" y="3086100"/>
            <a:ext cx="5396309" cy="4381500"/>
          </a:xfrm>
          <a:custGeom>
            <a:avLst/>
            <a:gdLst/>
            <a:ahLst/>
            <a:cxnLst/>
            <a:rect l="l" t="t" r="r" b="b"/>
            <a:pathLst>
              <a:path w="3265995" h="2736075" extrusionOk="0">
                <a:moveTo>
                  <a:pt x="0" y="0"/>
                </a:moveTo>
                <a:lnTo>
                  <a:pt x="3265995" y="0"/>
                </a:lnTo>
                <a:lnTo>
                  <a:pt x="3265995" y="2736075"/>
                </a:lnTo>
                <a:lnTo>
                  <a:pt x="0" y="2736075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705100"/>
            <a:ext cx="5396309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0"/>
          <p:cNvSpPr txBox="1"/>
          <p:nvPr/>
        </p:nvSpPr>
        <p:spPr>
          <a:xfrm>
            <a:off x="2545754" y="7734300"/>
            <a:ext cx="621724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Not aware of what others are doing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Difficult to know when one dept changes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Only some connected to the customer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Creates inconsistent experiences</a:t>
            </a:r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Montserrat"/>
                <a:sym typeface="Montserrat"/>
              </a:rPr>
              <a:t>More “finger-pointing”</a:t>
            </a:r>
            <a:endParaRPr dirty="0"/>
          </a:p>
        </p:txBody>
      </p:sp>
      <p:sp>
        <p:nvSpPr>
          <p:cNvPr id="329" name="Google Shape;329;p20"/>
          <p:cNvSpPr txBox="1"/>
          <p:nvPr/>
        </p:nvSpPr>
        <p:spPr>
          <a:xfrm>
            <a:off x="11080638" y="7610291"/>
            <a:ext cx="5138832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Syncs departments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More effective initiatives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Less disjointed processes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Highly empathetic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More gaps surface faster</a:t>
            </a:r>
            <a:endParaRPr dirty="0"/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More objective </a:t>
            </a:r>
          </a:p>
          <a:p>
            <a:pPr marL="0" marR="0" lvl="0" indent="-1397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en-US" sz="2200" b="0" i="0" u="none" strike="noStrike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epersonalized</a:t>
            </a:r>
            <a:endParaRPr dirty="0"/>
          </a:p>
        </p:txBody>
      </p:sp>
      <p:sp>
        <p:nvSpPr>
          <p:cNvPr id="330" name="Google Shape;330;p20"/>
          <p:cNvSpPr/>
          <p:nvPr/>
        </p:nvSpPr>
        <p:spPr>
          <a:xfrm>
            <a:off x="10811129" y="3086100"/>
            <a:ext cx="5396309" cy="4381500"/>
          </a:xfrm>
          <a:custGeom>
            <a:avLst/>
            <a:gdLst/>
            <a:ahLst/>
            <a:cxnLst/>
            <a:rect l="l" t="t" r="r" b="b"/>
            <a:pathLst>
              <a:path w="3265995" h="2736075" extrusionOk="0">
                <a:moveTo>
                  <a:pt x="0" y="0"/>
                </a:moveTo>
                <a:lnTo>
                  <a:pt x="3265995" y="0"/>
                </a:lnTo>
                <a:lnTo>
                  <a:pt x="3265995" y="2736075"/>
                </a:lnTo>
                <a:lnTo>
                  <a:pt x="0" y="2736075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0"/>
          <p:cNvPicPr preferRelativeResize="0"/>
          <p:nvPr/>
        </p:nvPicPr>
        <p:blipFill rotWithShape="1">
          <a:blip r:embed="rId4">
            <a:alphaModFix/>
          </a:blip>
          <a:srcRect t="13754"/>
          <a:stretch/>
        </p:blipFill>
        <p:spPr>
          <a:xfrm>
            <a:off x="10501489" y="2705101"/>
            <a:ext cx="4780019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0"/>
          <p:cNvSpPr/>
          <p:nvPr/>
        </p:nvSpPr>
        <p:spPr>
          <a:xfrm>
            <a:off x="8712719" y="4439364"/>
            <a:ext cx="1224240" cy="1027269"/>
          </a:xfrm>
          <a:prstGeom prst="rightArrow">
            <a:avLst>
              <a:gd name="adj1" fmla="val 34384"/>
              <a:gd name="adj2" fmla="val 48438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C926B-988F-8668-5674-EF173E4D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7"/>
            <a:ext cx="18288000" cy="10233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39D775-48D7-9C76-8B2B-A0D160B7E28A}"/>
              </a:ext>
            </a:extLst>
          </p:cNvPr>
          <p:cNvSpPr/>
          <p:nvPr/>
        </p:nvSpPr>
        <p:spPr>
          <a:xfrm>
            <a:off x="2667000" y="2476500"/>
            <a:ext cx="1828800" cy="55626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3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482" y="1582314"/>
            <a:ext cx="14079036" cy="559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34"/>
              </a:lnSpc>
            </a:pPr>
            <a:r>
              <a:rPr lang="en-US" sz="10000" dirty="0">
                <a:solidFill>
                  <a:srgbClr val="AD9382"/>
                </a:solidFill>
                <a:latin typeface="Butler 3"/>
              </a:rPr>
              <a:t>NO ONE HAS MORE TROUBLE THAN THE PERSON WHO CLAIMS TO HAVE NO TROUBLE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81375" y="8229600"/>
            <a:ext cx="7006625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56097" y="9232915"/>
            <a:ext cx="12271144" cy="259457"/>
            <a:chOff x="0" y="0"/>
            <a:chExt cx="2702934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7029346" cy="69850"/>
            </a:xfrm>
            <a:custGeom>
              <a:avLst/>
              <a:gdLst/>
              <a:ahLst/>
              <a:cxnLst/>
              <a:rect l="l" t="t" r="r" b="b"/>
              <a:pathLst>
                <a:path w="27029346" h="69850">
                  <a:moveTo>
                    <a:pt x="267385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029346" y="69850"/>
                  </a:lnTo>
                  <a:lnTo>
                    <a:pt x="27029346" y="0"/>
                  </a:lnTo>
                  <a:close/>
                </a:path>
              </a:pathLst>
            </a:custGeom>
            <a:solidFill>
              <a:srgbClr val="C3AC9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191390" y="7088943"/>
            <a:ext cx="7639410" cy="139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680"/>
              </a:lnSpc>
              <a:spcBef>
                <a:spcPct val="0"/>
              </a:spcBef>
            </a:pPr>
            <a:r>
              <a:rPr lang="en-US" sz="8000" dirty="0">
                <a:solidFill>
                  <a:srgbClr val="0A0A0A"/>
                </a:solidFill>
                <a:latin typeface="Butler 1"/>
              </a:rPr>
              <a:t>-Taiichi Ohno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2392" y="5346731"/>
            <a:ext cx="5209432" cy="4598001"/>
            <a:chOff x="0" y="0"/>
            <a:chExt cx="216839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8394" cy="1913890"/>
            </a:xfrm>
            <a:custGeom>
              <a:avLst/>
              <a:gdLst/>
              <a:ahLst/>
              <a:cxnLst/>
              <a:rect l="l" t="t" r="r" b="b"/>
              <a:pathLst>
                <a:path w="2168394" h="1913890">
                  <a:moveTo>
                    <a:pt x="0" y="0"/>
                  </a:moveTo>
                  <a:lnTo>
                    <a:pt x="2168394" y="0"/>
                  </a:lnTo>
                  <a:lnTo>
                    <a:pt x="2168394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FCF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10550" y="4847728"/>
            <a:ext cx="5507176" cy="4776976"/>
            <a:chOff x="0" y="0"/>
            <a:chExt cx="7342901" cy="636930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1499" r="11499"/>
            <a:stretch>
              <a:fillRect/>
            </a:stretch>
          </p:blipFill>
          <p:spPr>
            <a:xfrm>
              <a:off x="0" y="0"/>
              <a:ext cx="7342901" cy="6369301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52400" y="327052"/>
            <a:ext cx="8667631" cy="4084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606"/>
              </a:lnSpc>
            </a:pPr>
            <a:r>
              <a:rPr lang="en-US" sz="10297" dirty="0">
                <a:solidFill>
                  <a:srgbClr val="AD9382"/>
                </a:solidFill>
                <a:latin typeface="Butler 3"/>
              </a:rPr>
              <a:t>DEFINITION OF “PROBLEM”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76287" y="2339870"/>
            <a:ext cx="1599809" cy="157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13"/>
              </a:lnSpc>
            </a:pPr>
            <a:r>
              <a:rPr lang="en-US" sz="11566">
                <a:solidFill>
                  <a:srgbClr val="2A2A2A">
                    <a:alpha val="63922"/>
                  </a:srgbClr>
                </a:solidFill>
                <a:latin typeface="Open Sans Light"/>
              </a:rPr>
              <a:t>//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A6A23BD-6575-4FA5-86C0-AF4973FF8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963" y="3882746"/>
            <a:ext cx="4873869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193675" algn="l"/>
              </a:tabLst>
            </a:pPr>
            <a:endParaRPr lang="en-US" altLang="ja-JP" sz="3200" b="1" u="sng" dirty="0">
              <a:effectLst>
                <a:outerShdw blurRad="38100" dist="38100" dir="2700000" algn="tl">
                  <a:srgbClr val="DDDDDD"/>
                </a:outerShdw>
              </a:effectLst>
              <a:latin typeface="Montserrat Light" panose="00000400000000000000" pitchFamily="2" charset="0"/>
            </a:endParaRPr>
          </a:p>
        </p:txBody>
      </p:sp>
      <p:grpSp>
        <p:nvGrpSpPr>
          <p:cNvPr id="12" name="Group 9">
            <a:extLst>
              <a:ext uri="{FF2B5EF4-FFF2-40B4-BE49-F238E27FC236}">
                <a16:creationId xmlns:a16="http://schemas.microsoft.com/office/drawing/2014/main" id="{A870A45F-4807-4CED-962C-855252C10BF6}"/>
              </a:ext>
            </a:extLst>
          </p:cNvPr>
          <p:cNvGrpSpPr>
            <a:grpSpLocks/>
          </p:cNvGrpSpPr>
          <p:nvPr/>
        </p:nvGrpSpPr>
        <p:grpSpPr bwMode="auto">
          <a:xfrm>
            <a:off x="10437616" y="3888762"/>
            <a:ext cx="6706302" cy="4955895"/>
            <a:chOff x="1472" y="1408"/>
            <a:chExt cx="3011" cy="2360"/>
          </a:xfrm>
        </p:grpSpPr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A6D8D10F-93B5-4C29-B192-0792FCDDE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" y="2588"/>
              <a:ext cx="8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Montserrat Light" panose="00000400000000000000" pitchFamily="2" charset="0"/>
              </a:endParaRP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41EFAF23-6E7E-43C1-9FD3-35A16A24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1408"/>
              <a:ext cx="1082" cy="7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000" b="1">
                  <a:latin typeface="Montserrat Light" panose="00000400000000000000" pitchFamily="2" charset="0"/>
                </a:rPr>
                <a:t>Ideal</a:t>
              </a:r>
            </a:p>
            <a:p>
              <a:pPr algn="ctr"/>
              <a:r>
                <a:rPr lang="en-US" altLang="ja-JP" sz="2000" b="1">
                  <a:latin typeface="Montserrat Light" panose="00000400000000000000" pitchFamily="2" charset="0"/>
                </a:rPr>
                <a:t>Situation</a:t>
              </a: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B88CC6F4-EB7A-46A3-B652-AF206B41C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" y="2986"/>
              <a:ext cx="1082" cy="7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000" b="1">
                  <a:latin typeface="Montserrat Light" panose="00000400000000000000" pitchFamily="2" charset="0"/>
                </a:rPr>
                <a:t>Current </a:t>
              </a:r>
              <a:br>
                <a:rPr lang="en-US" altLang="ja-JP" sz="2000" b="1">
                  <a:latin typeface="Montserrat Light" panose="00000400000000000000" pitchFamily="2" charset="0"/>
                </a:rPr>
              </a:br>
              <a:r>
                <a:rPr lang="en-US" altLang="ja-JP" sz="2000" b="1">
                  <a:latin typeface="Montserrat Light" panose="00000400000000000000" pitchFamily="2" charset="0"/>
                </a:rPr>
                <a:t>Situation</a:t>
              </a:r>
            </a:p>
          </p:txBody>
        </p:sp>
        <p:cxnSp>
          <p:nvCxnSpPr>
            <p:cNvPr id="16" name="AutoShape 5">
              <a:extLst>
                <a:ext uri="{FF2B5EF4-FFF2-40B4-BE49-F238E27FC236}">
                  <a16:creationId xmlns:a16="http://schemas.microsoft.com/office/drawing/2014/main" id="{79663511-CC33-46B2-BE6A-0454DFDE7993}"/>
                </a:ext>
              </a:extLst>
            </p:cNvPr>
            <p:cNvCxnSpPr>
              <a:cxnSpLocks noChangeShapeType="1"/>
              <a:stCxn id="14" idx="2"/>
              <a:endCxn id="15" idx="0"/>
            </p:cNvCxnSpPr>
            <p:nvPr/>
          </p:nvCxnSpPr>
          <p:spPr bwMode="auto">
            <a:xfrm>
              <a:off x="2013" y="2207"/>
              <a:ext cx="0" cy="762"/>
            </a:xfrm>
            <a:prstGeom prst="straightConnector1">
              <a:avLst/>
            </a:prstGeom>
            <a:noFill/>
            <a:ln w="1270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" name="AutoShape 6">
              <a:extLst>
                <a:ext uri="{FF2B5EF4-FFF2-40B4-BE49-F238E27FC236}">
                  <a16:creationId xmlns:a16="http://schemas.microsoft.com/office/drawing/2014/main" id="{34F81F44-1464-4C83-BEED-D1308EB53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166"/>
              <a:ext cx="1534" cy="782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ja-JP" sz="2000" b="1" dirty="0">
                  <a:latin typeface="Montserrat Light" panose="00000400000000000000" pitchFamily="2" charset="0"/>
                </a:rPr>
                <a:t>Gap = Problem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013C8-EE85-E862-2634-3CF624291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3"/>
          <a:stretch/>
        </p:blipFill>
        <p:spPr>
          <a:xfrm>
            <a:off x="2895600" y="4483808"/>
            <a:ext cx="15229130" cy="3810000"/>
          </a:xfrm>
          <a:prstGeom prst="rect">
            <a:avLst/>
          </a:prstGeom>
          <a:ln>
            <a:solidFill>
              <a:srgbClr val="2A2A2A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A896A2C-8862-3659-960F-B393AF349645}"/>
              </a:ext>
            </a:extLst>
          </p:cNvPr>
          <p:cNvGrpSpPr/>
          <p:nvPr/>
        </p:nvGrpSpPr>
        <p:grpSpPr>
          <a:xfrm>
            <a:off x="-381000" y="7581900"/>
            <a:ext cx="3652466" cy="2828925"/>
            <a:chOff x="0" y="0"/>
            <a:chExt cx="1913890" cy="191389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2C8A9AC-F8A3-DC42-C24A-598BD97A41B5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AFF00">
                <a:alpha val="64705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3E84A726-B7C9-55C1-7063-D54355BF9C95}"/>
              </a:ext>
            </a:extLst>
          </p:cNvPr>
          <p:cNvSpPr txBox="1"/>
          <p:nvPr/>
        </p:nvSpPr>
        <p:spPr>
          <a:xfrm>
            <a:off x="1752600" y="3238500"/>
            <a:ext cx="15468600" cy="962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b="1" dirty="0">
                <a:solidFill>
                  <a:srgbClr val="000000"/>
                </a:solidFill>
                <a:latin typeface="Montserrat Extra-Light"/>
              </a:rPr>
              <a:t>Steps 3 – 8: Identify and Prioritize Problems to Standardize Successful Processes:</a:t>
            </a:r>
          </a:p>
          <a:p>
            <a:pPr>
              <a:lnSpc>
                <a:spcPts val="3919"/>
              </a:lnSpc>
            </a:pPr>
            <a:r>
              <a:rPr lang="en-US" sz="2800" b="0" i="0" dirty="0">
                <a:solidFill>
                  <a:srgbClr val="222222"/>
                </a:solidFill>
                <a:effectLst/>
                <a:latin typeface="Montserrat ExtraLight" panose="00000300000000000000" pitchFamily="2" charset="0"/>
              </a:rPr>
              <a:t>We use one master worksheet for each step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1F225-A0F0-688B-4D6A-1622AE38D25C}"/>
              </a:ext>
            </a:extLst>
          </p:cNvPr>
          <p:cNvSpPr txBox="1"/>
          <p:nvPr/>
        </p:nvSpPr>
        <p:spPr>
          <a:xfrm>
            <a:off x="381000" y="235825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Problem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3021152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Google Shape;472;p31">
            <a:extLst>
              <a:ext uri="{FF2B5EF4-FFF2-40B4-BE49-F238E27FC236}">
                <a16:creationId xmlns:a16="http://schemas.microsoft.com/office/drawing/2014/main" id="{3F4E9DED-B285-4E91-9179-94F3D10E6968}"/>
              </a:ext>
            </a:extLst>
          </p:cNvPr>
          <p:cNvSpPr txBox="1"/>
          <p:nvPr/>
        </p:nvSpPr>
        <p:spPr>
          <a:xfrm>
            <a:off x="5791200" y="6896100"/>
            <a:ext cx="12198243" cy="38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74" b="0" i="0" u="none" strike="noStrike" kern="120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Butler 1" panose="020B0604020202020204" charset="0"/>
                <a:ea typeface="+mn-ea"/>
                <a:cs typeface="Arial"/>
                <a:sym typeface="Arial"/>
              </a:rPr>
              <a:t>PROCESS MAPPING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utler 1" panose="020B060402020202020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6FE9F-9F24-9F9B-E4DE-B7DE8531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137" y="2247900"/>
            <a:ext cx="122777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0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B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3519" y="3660758"/>
            <a:ext cx="2448908" cy="294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61"/>
              </a:lnSpc>
            </a:pPr>
            <a:r>
              <a:rPr lang="en-US" sz="19665" spc="-983">
                <a:solidFill>
                  <a:srgbClr val="B49C80"/>
                </a:solidFill>
                <a:latin typeface="Butler 1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67080" y="3572646"/>
            <a:ext cx="2448908" cy="294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61"/>
              </a:lnSpc>
            </a:pPr>
            <a:r>
              <a:rPr lang="en-US" sz="19665" spc="-983" dirty="0">
                <a:solidFill>
                  <a:srgbClr val="B49C80"/>
                </a:solidFill>
                <a:latin typeface="Butler 1"/>
              </a:rPr>
              <a:t>02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25258" y="3670283"/>
            <a:ext cx="2713245" cy="294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61"/>
              </a:lnSpc>
            </a:pPr>
            <a:r>
              <a:rPr lang="en-US" sz="19665" spc="-983">
                <a:solidFill>
                  <a:srgbClr val="B49C80"/>
                </a:solidFill>
                <a:latin typeface="Butler 1"/>
              </a:rPr>
              <a:t>03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986933" y="1764196"/>
            <a:ext cx="13084640" cy="323852"/>
            <a:chOff x="0" y="0"/>
            <a:chExt cx="23090411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23090411" cy="69850"/>
            </a:xfrm>
            <a:custGeom>
              <a:avLst/>
              <a:gdLst/>
              <a:ahLst/>
              <a:cxnLst/>
              <a:rect l="l" t="t" r="r" b="b"/>
              <a:pathLst>
                <a:path w="23090411" h="69850">
                  <a:moveTo>
                    <a:pt x="2279958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090411" y="69850"/>
                  </a:lnTo>
                  <a:lnTo>
                    <a:pt x="23090411" y="0"/>
                  </a:lnTo>
                  <a:close/>
                </a:path>
              </a:pathLst>
            </a:custGeom>
            <a:solidFill>
              <a:srgbClr val="B49C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08418" y="1173952"/>
            <a:ext cx="1447116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6"/>
              </a:lnSpc>
            </a:pPr>
            <a:r>
              <a:rPr lang="en-US" sz="4960" dirty="0">
                <a:solidFill>
                  <a:srgbClr val="F6F3EC"/>
                </a:solidFill>
                <a:latin typeface="Butler 2"/>
              </a:rPr>
              <a:t>What You’ll Learn Today...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15757" y="4773204"/>
            <a:ext cx="4396716" cy="1774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4540" dirty="0">
                <a:solidFill>
                  <a:srgbClr val="F6F3EC"/>
                </a:solidFill>
                <a:latin typeface="Butler 2"/>
              </a:rPr>
              <a:t>The Importance of Process Excellence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45559" y="4880489"/>
            <a:ext cx="344989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4540" dirty="0">
                <a:solidFill>
                  <a:srgbClr val="F6F3EC"/>
                </a:solidFill>
                <a:latin typeface="Butler 2"/>
              </a:rPr>
              <a:t>Where to Start and the 8 Steps of the PDCA Process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03498" y="4917321"/>
            <a:ext cx="4636701" cy="236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4540" dirty="0">
                <a:solidFill>
                  <a:srgbClr val="F6F3EC"/>
                </a:solidFill>
                <a:latin typeface="Butler 2"/>
              </a:rPr>
              <a:t>How to Overcome Common Challenges along the Way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C926B-988F-8668-5674-EF173E4D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87"/>
            <a:ext cx="18288000" cy="10233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39D775-48D7-9C76-8B2B-A0D160B7E28A}"/>
              </a:ext>
            </a:extLst>
          </p:cNvPr>
          <p:cNvSpPr/>
          <p:nvPr/>
        </p:nvSpPr>
        <p:spPr>
          <a:xfrm>
            <a:off x="6248400" y="2476500"/>
            <a:ext cx="11658600" cy="586740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42161" y="-2400450"/>
            <a:ext cx="23772322" cy="1379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HILARY CORNA HILARY CORNA HILARY CORNA HILARY CORNA</a:t>
            </a: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HILARY CORNA HILARY CORNA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01C86-52E3-4285-97C5-1BEF6961EE5C}"/>
              </a:ext>
            </a:extLst>
          </p:cNvPr>
          <p:cNvSpPr txBox="1"/>
          <p:nvPr/>
        </p:nvSpPr>
        <p:spPr>
          <a:xfrm>
            <a:off x="1295400" y="900477"/>
            <a:ext cx="15697200" cy="10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41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3 KEY PROCESS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44E02-66BD-41D8-97D2-18C0DBC8B0DF}"/>
              </a:ext>
            </a:extLst>
          </p:cNvPr>
          <p:cNvSpPr txBox="1"/>
          <p:nvPr/>
        </p:nvSpPr>
        <p:spPr>
          <a:xfrm>
            <a:off x="-90644" y="8274354"/>
            <a:ext cx="7076829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Customer For Life Cycle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CB6D875C-2EE2-4C1A-98BB-5111AAB7E16F}"/>
              </a:ext>
            </a:extLst>
          </p:cNvPr>
          <p:cNvGrpSpPr/>
          <p:nvPr/>
        </p:nvGrpSpPr>
        <p:grpSpPr>
          <a:xfrm>
            <a:off x="1163393" y="3694390"/>
            <a:ext cx="3955672" cy="4420279"/>
            <a:chOff x="0" y="0"/>
            <a:chExt cx="3155096" cy="21268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574349B-595A-4EE5-9FBC-9E7DECB63EB0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3EE60D-27AD-4060-9C05-A92D4BF47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98310"/>
            <a:ext cx="3999942" cy="4362098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E2CFFDA4-F482-4608-91A0-FC78120003E9}"/>
              </a:ext>
            </a:extLst>
          </p:cNvPr>
          <p:cNvGrpSpPr/>
          <p:nvPr/>
        </p:nvGrpSpPr>
        <p:grpSpPr>
          <a:xfrm>
            <a:off x="6293527" y="3682974"/>
            <a:ext cx="5640565" cy="2271718"/>
            <a:chOff x="0" y="0"/>
            <a:chExt cx="3155096" cy="21268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E29325-0928-42FD-9DCC-E07E2C50AAAA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39C922BC-0D72-4B29-B669-8E37B77ADB17}"/>
              </a:ext>
            </a:extLst>
          </p:cNvPr>
          <p:cNvGrpSpPr/>
          <p:nvPr/>
        </p:nvGrpSpPr>
        <p:grpSpPr>
          <a:xfrm>
            <a:off x="13331605" y="3683909"/>
            <a:ext cx="4776237" cy="2175151"/>
            <a:chOff x="0" y="0"/>
            <a:chExt cx="3155096" cy="21268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C2E39E1-D56D-4F2C-95E7-6874FBAC1E05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D75F0D-7AB4-4340-806D-628829A40FF9}"/>
              </a:ext>
            </a:extLst>
          </p:cNvPr>
          <p:cNvSpPr txBox="1"/>
          <p:nvPr/>
        </p:nvSpPr>
        <p:spPr>
          <a:xfrm>
            <a:off x="11887200" y="6063208"/>
            <a:ext cx="7076829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Goods &amp; Information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194C3-0658-4C59-B031-0FF70FBA3575}"/>
              </a:ext>
            </a:extLst>
          </p:cNvPr>
          <p:cNvSpPr txBox="1"/>
          <p:nvPr/>
        </p:nvSpPr>
        <p:spPr>
          <a:xfrm>
            <a:off x="6315497" y="6652647"/>
            <a:ext cx="5596623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PDCA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C9BB6F-642D-3A23-701E-45480427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17" y="3947995"/>
            <a:ext cx="6009468" cy="2838327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943668E-37AC-453F-990E-26036B252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6"/>
          <a:stretch/>
        </p:blipFill>
        <p:spPr bwMode="auto">
          <a:xfrm>
            <a:off x="12638339" y="3997469"/>
            <a:ext cx="5258329" cy="20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01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15EB279C-94BE-493F-989C-466FE457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51652"/>
            <a:ext cx="1097280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F9EF2B9E-5D62-B194-F4FE-4294F653ACAB}"/>
              </a:ext>
            </a:extLst>
          </p:cNvPr>
          <p:cNvSpPr txBox="1"/>
          <p:nvPr/>
        </p:nvSpPr>
        <p:spPr>
          <a:xfrm>
            <a:off x="381000" y="607203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The Employee Experience</a:t>
            </a:r>
          </a:p>
        </p:txBody>
      </p:sp>
    </p:spTree>
    <p:extLst>
      <p:ext uri="{BB962C8B-B14F-4D97-AF65-F5344CB8AC3E}">
        <p14:creationId xmlns:p14="http://schemas.microsoft.com/office/powerpoint/2010/main" val="521587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8A918C3E-B235-FD06-C641-1A8A18820EF2}"/>
              </a:ext>
            </a:extLst>
          </p:cNvPr>
          <p:cNvSpPr txBox="1"/>
          <p:nvPr/>
        </p:nvSpPr>
        <p:spPr>
          <a:xfrm>
            <a:off x="381000" y="607203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The Employee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BE4E6-FD11-6AFD-3636-5503863B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96797"/>
            <a:ext cx="11379931" cy="35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61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BE4E6-FD11-6AFD-3636-5503863B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96797"/>
            <a:ext cx="11379931" cy="3580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CF8A5-EFF1-F38E-9A52-AB0C0C6EA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352422"/>
            <a:ext cx="7010400" cy="243840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41DDD3F7-2C17-DB3D-A166-27636A72B46C}"/>
              </a:ext>
            </a:extLst>
          </p:cNvPr>
          <p:cNvSpPr txBox="1"/>
          <p:nvPr/>
        </p:nvSpPr>
        <p:spPr>
          <a:xfrm>
            <a:off x="381000" y="607203"/>
            <a:ext cx="13167505" cy="1384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592"/>
              </a:lnSpc>
            </a:pPr>
            <a:r>
              <a:rPr lang="en-US" sz="8000" spc="-318" dirty="0">
                <a:latin typeface="Butler 2"/>
              </a:rPr>
              <a:t>The Employee Experience</a:t>
            </a:r>
          </a:p>
        </p:txBody>
      </p:sp>
    </p:spTree>
    <p:extLst>
      <p:ext uri="{BB962C8B-B14F-4D97-AF65-F5344CB8AC3E}">
        <p14:creationId xmlns:p14="http://schemas.microsoft.com/office/powerpoint/2010/main" val="2478491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482" y="1582314"/>
            <a:ext cx="14079036" cy="559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34"/>
              </a:lnSpc>
            </a:pPr>
            <a:r>
              <a:rPr lang="en-US" sz="12149" b="1" dirty="0">
                <a:solidFill>
                  <a:srgbClr val="AD9382"/>
                </a:solidFill>
                <a:latin typeface="Butler 3" panose="020B0604020202020204" charset="0"/>
              </a:rPr>
              <a:t>IT’S NOT WHAT WE CHANGE. IT’S HOW WE CHANGE.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81375" y="8229600"/>
            <a:ext cx="7006625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56097" y="9232915"/>
            <a:ext cx="12271144" cy="259457"/>
            <a:chOff x="0" y="0"/>
            <a:chExt cx="2702934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7029346" cy="69850"/>
            </a:xfrm>
            <a:custGeom>
              <a:avLst/>
              <a:gdLst/>
              <a:ahLst/>
              <a:cxnLst/>
              <a:rect l="l" t="t" r="r" b="b"/>
              <a:pathLst>
                <a:path w="27029346" h="69850">
                  <a:moveTo>
                    <a:pt x="267385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029346" y="69850"/>
                  </a:lnTo>
                  <a:lnTo>
                    <a:pt x="27029346" y="0"/>
                  </a:lnTo>
                  <a:close/>
                </a:path>
              </a:pathLst>
            </a:custGeom>
            <a:solidFill>
              <a:srgbClr val="C3AC9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191390" y="7088943"/>
            <a:ext cx="5620494" cy="156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0"/>
              </a:lnSpc>
              <a:spcBef>
                <a:spcPct val="0"/>
              </a:spcBef>
            </a:pPr>
            <a:r>
              <a:rPr lang="en-US" sz="8000">
                <a:solidFill>
                  <a:srgbClr val="0A0A0A"/>
                </a:solidFill>
                <a:latin typeface="Butler 1"/>
              </a:rPr>
              <a:t>-Hilary Corna</a:t>
            </a:r>
          </a:p>
        </p:txBody>
      </p:sp>
    </p:spTree>
    <p:extLst>
      <p:ext uri="{BB962C8B-B14F-4D97-AF65-F5344CB8AC3E}">
        <p14:creationId xmlns:p14="http://schemas.microsoft.com/office/powerpoint/2010/main" val="198531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B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3519" y="3660758"/>
            <a:ext cx="2448908" cy="294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61"/>
              </a:lnSpc>
            </a:pPr>
            <a:r>
              <a:rPr lang="en-US" sz="19665" spc="-983">
                <a:solidFill>
                  <a:srgbClr val="B49C80"/>
                </a:solidFill>
                <a:latin typeface="Butler 1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67080" y="3572646"/>
            <a:ext cx="2448908" cy="294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61"/>
              </a:lnSpc>
            </a:pPr>
            <a:r>
              <a:rPr lang="en-US" sz="19665" spc="-983" dirty="0">
                <a:solidFill>
                  <a:srgbClr val="B49C80"/>
                </a:solidFill>
                <a:latin typeface="Butler 1"/>
              </a:rPr>
              <a:t>02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25258" y="3670283"/>
            <a:ext cx="2713245" cy="2946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61"/>
              </a:lnSpc>
            </a:pPr>
            <a:r>
              <a:rPr lang="en-US" sz="19665" spc="-983">
                <a:solidFill>
                  <a:srgbClr val="B49C80"/>
                </a:solidFill>
                <a:latin typeface="Butler 1"/>
              </a:rPr>
              <a:t>03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986933" y="1764196"/>
            <a:ext cx="13084640" cy="323852"/>
            <a:chOff x="0" y="0"/>
            <a:chExt cx="23090411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23090411" cy="69850"/>
            </a:xfrm>
            <a:custGeom>
              <a:avLst/>
              <a:gdLst/>
              <a:ahLst/>
              <a:cxnLst/>
              <a:rect l="l" t="t" r="r" b="b"/>
              <a:pathLst>
                <a:path w="23090411" h="69850">
                  <a:moveTo>
                    <a:pt x="2279958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090411" y="69850"/>
                  </a:lnTo>
                  <a:lnTo>
                    <a:pt x="23090411" y="0"/>
                  </a:lnTo>
                  <a:close/>
                </a:path>
              </a:pathLst>
            </a:custGeom>
            <a:solidFill>
              <a:srgbClr val="B49C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908418" y="1173952"/>
            <a:ext cx="1447116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6"/>
              </a:lnSpc>
            </a:pPr>
            <a:r>
              <a:rPr lang="en-US" sz="4960" dirty="0">
                <a:solidFill>
                  <a:srgbClr val="F6F3EC"/>
                </a:solidFill>
                <a:latin typeface="Butler 2"/>
              </a:rPr>
              <a:t>What You Learned Today...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15757" y="4773204"/>
            <a:ext cx="4396716" cy="1774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4540" dirty="0">
                <a:solidFill>
                  <a:srgbClr val="F6F3EC"/>
                </a:solidFill>
                <a:latin typeface="Butler 2"/>
              </a:rPr>
              <a:t>The Importance of Process Excellence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45559" y="4880489"/>
            <a:ext cx="344989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4540" dirty="0">
                <a:solidFill>
                  <a:srgbClr val="F6F3EC"/>
                </a:solidFill>
                <a:latin typeface="Butler 2"/>
              </a:rPr>
              <a:t>Where to Start and the 8 Steps of the PDCA Process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03498" y="4917321"/>
            <a:ext cx="4636701" cy="236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4540" dirty="0">
                <a:solidFill>
                  <a:srgbClr val="F6F3EC"/>
                </a:solidFill>
                <a:latin typeface="Butler 2"/>
              </a:rPr>
              <a:t>How to Overcome Common Challenges along the Way</a:t>
            </a:r>
          </a:p>
        </p:txBody>
      </p:sp>
    </p:spTree>
    <p:extLst>
      <p:ext uri="{BB962C8B-B14F-4D97-AF65-F5344CB8AC3E}">
        <p14:creationId xmlns:p14="http://schemas.microsoft.com/office/powerpoint/2010/main" val="826281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742161" y="-2400450"/>
            <a:ext cx="23772322" cy="1379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 ARY CORNA HILARY CORNA HILARY CORNA HILARY CORNA</a:t>
            </a:r>
          </a:p>
          <a:p>
            <a:pPr marL="0" marR="0" lvl="0" indent="0" algn="ctr" defTabSz="914400" rtl="0" eaLnBrk="1" fontAlgn="auto" latinLnBrk="0" hangingPunct="1">
              <a:lnSpc>
                <a:spcPts val="152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383" b="0" i="0" u="none" strike="noStrike" kern="1200" cap="none" spc="0" normalizeH="0" baseline="0" noProof="0" dirty="0">
                <a:ln>
                  <a:noFill/>
                </a:ln>
                <a:solidFill>
                  <a:srgbClr val="F6F3EC">
                    <a:alpha val="5882"/>
                  </a:srgbClr>
                </a:solidFill>
                <a:effectLst/>
                <a:uLnTx/>
                <a:uFillTx/>
                <a:latin typeface="Butler 3"/>
                <a:ea typeface="+mn-ea"/>
                <a:cs typeface="+mn-cs"/>
              </a:rPr>
              <a:t>HILARY CORNA HILARY CORNA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01C86-52E3-4285-97C5-1BEF6961EE5C}"/>
              </a:ext>
            </a:extLst>
          </p:cNvPr>
          <p:cNvSpPr txBox="1"/>
          <p:nvPr/>
        </p:nvSpPr>
        <p:spPr>
          <a:xfrm>
            <a:off x="1295400" y="900477"/>
            <a:ext cx="15697200" cy="10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41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3 KEY PROCESS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44E02-66BD-41D8-97D2-18C0DBC8B0DF}"/>
              </a:ext>
            </a:extLst>
          </p:cNvPr>
          <p:cNvSpPr txBox="1"/>
          <p:nvPr/>
        </p:nvSpPr>
        <p:spPr>
          <a:xfrm>
            <a:off x="-90644" y="8274354"/>
            <a:ext cx="7076829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Customer For Life Cycle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CB6D875C-2EE2-4C1A-98BB-5111AAB7E16F}"/>
              </a:ext>
            </a:extLst>
          </p:cNvPr>
          <p:cNvGrpSpPr/>
          <p:nvPr/>
        </p:nvGrpSpPr>
        <p:grpSpPr>
          <a:xfrm>
            <a:off x="1163393" y="3694390"/>
            <a:ext cx="3955672" cy="4420279"/>
            <a:chOff x="0" y="0"/>
            <a:chExt cx="3155096" cy="21268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574349B-595A-4EE5-9FBC-9E7DECB63EB0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E3EE60D-27AD-4060-9C05-A92D4BF47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098310"/>
            <a:ext cx="3999942" cy="4362098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E2CFFDA4-F482-4608-91A0-FC78120003E9}"/>
              </a:ext>
            </a:extLst>
          </p:cNvPr>
          <p:cNvGrpSpPr/>
          <p:nvPr/>
        </p:nvGrpSpPr>
        <p:grpSpPr>
          <a:xfrm>
            <a:off x="6293527" y="3682974"/>
            <a:ext cx="5640565" cy="2271718"/>
            <a:chOff x="0" y="0"/>
            <a:chExt cx="3155096" cy="21268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E29325-0928-42FD-9DCC-E07E2C50AAAA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39C922BC-0D72-4B29-B669-8E37B77ADB17}"/>
              </a:ext>
            </a:extLst>
          </p:cNvPr>
          <p:cNvGrpSpPr/>
          <p:nvPr/>
        </p:nvGrpSpPr>
        <p:grpSpPr>
          <a:xfrm>
            <a:off x="13331605" y="3683909"/>
            <a:ext cx="4776237" cy="2175151"/>
            <a:chOff x="0" y="0"/>
            <a:chExt cx="3155096" cy="21268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C2E39E1-D56D-4F2C-95E7-6874FBAC1E05}"/>
                </a:ext>
              </a:extLst>
            </p:cNvPr>
            <p:cNvSpPr/>
            <p:nvPr/>
          </p:nvSpPr>
          <p:spPr>
            <a:xfrm>
              <a:off x="0" y="0"/>
              <a:ext cx="3155096" cy="2126800"/>
            </a:xfrm>
            <a:custGeom>
              <a:avLst/>
              <a:gdLst/>
              <a:ahLst/>
              <a:cxnLst/>
              <a:rect l="l" t="t" r="r" b="b"/>
              <a:pathLst>
                <a:path w="3155096" h="2126800">
                  <a:moveTo>
                    <a:pt x="0" y="0"/>
                  </a:moveTo>
                  <a:lnTo>
                    <a:pt x="3155096" y="0"/>
                  </a:lnTo>
                  <a:lnTo>
                    <a:pt x="3155096" y="2126800"/>
                  </a:lnTo>
                  <a:lnTo>
                    <a:pt x="0" y="212680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D75F0D-7AB4-4340-806D-628829A40FF9}"/>
              </a:ext>
            </a:extLst>
          </p:cNvPr>
          <p:cNvSpPr txBox="1"/>
          <p:nvPr/>
        </p:nvSpPr>
        <p:spPr>
          <a:xfrm>
            <a:off x="11887200" y="6063208"/>
            <a:ext cx="7076829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Goods &amp; Information 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9194C3-0658-4C59-B031-0FF70FBA3575}"/>
              </a:ext>
            </a:extLst>
          </p:cNvPr>
          <p:cNvSpPr txBox="1"/>
          <p:nvPr/>
        </p:nvSpPr>
        <p:spPr>
          <a:xfrm>
            <a:off x="6315497" y="6652647"/>
            <a:ext cx="5596623" cy="8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8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2AE96"/>
                </a:solidFill>
                <a:effectLst/>
                <a:uLnTx/>
                <a:uFillTx/>
                <a:latin typeface="Butler 2"/>
                <a:ea typeface="+mn-ea"/>
                <a:cs typeface="+mn-cs"/>
              </a:rPr>
              <a:t>PDCA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C9BB6F-642D-3A23-701E-45480427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17" y="3947995"/>
            <a:ext cx="6009468" cy="2838327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943668E-37AC-453F-990E-26036B252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6"/>
          <a:stretch/>
        </p:blipFill>
        <p:spPr bwMode="auto">
          <a:xfrm>
            <a:off x="12638339" y="3997469"/>
            <a:ext cx="5258329" cy="209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69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15075" y="2314575"/>
            <a:ext cx="5657850" cy="565785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AFF00">
                <a:alpha val="64705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64481" y="4304392"/>
            <a:ext cx="12359036" cy="1678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22"/>
              </a:lnSpc>
            </a:pPr>
            <a:r>
              <a:rPr lang="en-US" sz="13871" spc="-346" dirty="0">
                <a:solidFill>
                  <a:srgbClr val="2A2A2A"/>
                </a:solidFill>
                <a:latin typeface="Butler 1"/>
              </a:rPr>
              <a:t>THANK YOU!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97907" y="8854263"/>
            <a:ext cx="11292185" cy="46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dirty="0">
                <a:solidFill>
                  <a:srgbClr val="000000"/>
                </a:solidFill>
                <a:latin typeface="Montserrat Extra-Light"/>
              </a:rPr>
              <a:t>Hilary@HilaryCorna.com</a:t>
            </a:r>
          </a:p>
        </p:txBody>
      </p:sp>
    </p:spTree>
    <p:extLst>
      <p:ext uri="{BB962C8B-B14F-4D97-AF65-F5344CB8AC3E}">
        <p14:creationId xmlns:p14="http://schemas.microsoft.com/office/powerpoint/2010/main" val="373313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482" y="3238500"/>
            <a:ext cx="14079036" cy="285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9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149" dirty="0">
                <a:solidFill>
                  <a:srgbClr val="AD9382"/>
                </a:solidFill>
                <a:latin typeface="Butler 3"/>
              </a:rPr>
              <a:t>The Importance of</a:t>
            </a:r>
          </a:p>
          <a:p>
            <a:pPr marL="0" marR="0" lvl="0" indent="0" algn="l" defTabSz="914400" rtl="0" eaLnBrk="1" fontAlgn="auto" latinLnBrk="0" hangingPunct="1">
              <a:lnSpc>
                <a:spcPts val="109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149" dirty="0">
                <a:solidFill>
                  <a:srgbClr val="AD9382"/>
                </a:solidFill>
                <a:latin typeface="Butler 3"/>
              </a:rPr>
              <a:t>Process Excellence</a:t>
            </a:r>
            <a:endParaRPr kumimoji="0" lang="en-US" sz="12149" b="0" i="0" u="none" strike="noStrike" kern="1200" cap="none" spc="0" normalizeH="0" baseline="0" noProof="0" dirty="0">
              <a:ln>
                <a:noFill/>
              </a:ln>
              <a:solidFill>
                <a:srgbClr val="AD9382"/>
              </a:solidFill>
              <a:effectLst/>
              <a:uLnTx/>
              <a:uFillTx/>
              <a:latin typeface="Butler 3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81375" y="8229600"/>
            <a:ext cx="7006625" cy="4114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56097" y="9232915"/>
            <a:ext cx="12271144" cy="259457"/>
            <a:chOff x="0" y="0"/>
            <a:chExt cx="2702934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7029346" cy="69850"/>
            </a:xfrm>
            <a:custGeom>
              <a:avLst/>
              <a:gdLst/>
              <a:ahLst/>
              <a:cxnLst/>
              <a:rect l="l" t="t" r="r" b="b"/>
              <a:pathLst>
                <a:path w="27029346" h="69850">
                  <a:moveTo>
                    <a:pt x="267385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029346" y="69850"/>
                  </a:lnTo>
                  <a:lnTo>
                    <a:pt x="27029346" y="0"/>
                  </a:lnTo>
                  <a:close/>
                </a:path>
              </a:pathLst>
            </a:custGeom>
            <a:solidFill>
              <a:srgbClr val="C3AC9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02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>
            <a:extLst>
              <a:ext uri="{FF2B5EF4-FFF2-40B4-BE49-F238E27FC236}">
                <a16:creationId xmlns:a16="http://schemas.microsoft.com/office/drawing/2014/main" id="{A9C7E77B-F04B-4A9C-8776-2F92A36D4FF1}"/>
              </a:ext>
            </a:extLst>
          </p:cNvPr>
          <p:cNvGrpSpPr/>
          <p:nvPr/>
        </p:nvGrpSpPr>
        <p:grpSpPr>
          <a:xfrm>
            <a:off x="0" y="4000500"/>
            <a:ext cx="18714829" cy="9077325"/>
            <a:chOff x="0" y="0"/>
            <a:chExt cx="1876873" cy="191389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22F9435-B1B6-4CD3-920F-0F44571E5B61}"/>
                </a:ext>
              </a:extLst>
            </p:cNvPr>
            <p:cNvSpPr/>
            <p:nvPr/>
          </p:nvSpPr>
          <p:spPr>
            <a:xfrm>
              <a:off x="0" y="0"/>
              <a:ext cx="1876873" cy="1913890"/>
            </a:xfrm>
            <a:custGeom>
              <a:avLst/>
              <a:gdLst/>
              <a:ahLst/>
              <a:cxnLst/>
              <a:rect l="l" t="t" r="r" b="b"/>
              <a:pathLst>
                <a:path w="1876873" h="1913890">
                  <a:moveTo>
                    <a:pt x="0" y="0"/>
                  </a:moveTo>
                  <a:lnTo>
                    <a:pt x="1876873" y="0"/>
                  </a:lnTo>
                  <a:lnTo>
                    <a:pt x="187687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1719135" y="2415064"/>
            <a:ext cx="11963400" cy="5471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79"/>
              </a:lnSpc>
            </a:pPr>
            <a:r>
              <a:rPr lang="en-GB" sz="5400" dirty="0">
                <a:solidFill>
                  <a:srgbClr val="2A2A2A"/>
                </a:solidFill>
                <a:latin typeface="Butler 2" panose="020B0604020202020204" charset="0"/>
              </a:rPr>
              <a:t>Competitive advantage in a dynamic market</a:t>
            </a:r>
          </a:p>
          <a:p>
            <a:pPr>
              <a:lnSpc>
                <a:spcPts val="5379"/>
              </a:lnSpc>
            </a:pPr>
            <a:endParaRPr lang="en-GB" sz="2600" dirty="0">
              <a:solidFill>
                <a:srgbClr val="2A2A2A"/>
              </a:solidFill>
              <a:latin typeface="Montserrat 3"/>
            </a:endParaRPr>
          </a:p>
          <a:p>
            <a:pPr>
              <a:lnSpc>
                <a:spcPts val="5379"/>
              </a:lnSpc>
            </a:pPr>
            <a:r>
              <a:rPr lang="en-GB" sz="3200" dirty="0">
                <a:solidFill>
                  <a:srgbClr val="2A2A2A"/>
                </a:solidFill>
                <a:latin typeface="Montserrat 3"/>
              </a:rPr>
              <a:t>Companies with mature operational excellence programs achieve 23% higher profitability and 19% faster revenue growth compared to their peers.</a:t>
            </a:r>
          </a:p>
          <a:p>
            <a:pPr>
              <a:lnSpc>
                <a:spcPts val="5379"/>
              </a:lnSpc>
            </a:pPr>
            <a:r>
              <a:rPr lang="en-GB" sz="3200" dirty="0">
                <a:solidFill>
                  <a:srgbClr val="B0927E"/>
                </a:solidFill>
                <a:latin typeface="Montserrat 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Accenture report (2023)</a:t>
            </a:r>
            <a:endParaRPr lang="en-GB" sz="3200" dirty="0">
              <a:solidFill>
                <a:srgbClr val="B0927E"/>
              </a:solidFill>
              <a:latin typeface="Montserrat 3"/>
            </a:endParaRPr>
          </a:p>
          <a:p>
            <a:pPr>
              <a:lnSpc>
                <a:spcPts val="5379"/>
              </a:lnSpc>
            </a:pPr>
            <a:endParaRPr lang="en-GB" sz="3300" dirty="0">
              <a:solidFill>
                <a:srgbClr val="2A2A2A"/>
              </a:solidFill>
              <a:latin typeface="Montserrat 3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961257" y="1028700"/>
            <a:ext cx="10058400" cy="1599392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76325"/>
            <a:ext cx="16421100" cy="748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6"/>
              </a:lnSpc>
            </a:pPr>
            <a:r>
              <a:rPr lang="en-US" sz="6229" dirty="0">
                <a:solidFill>
                  <a:srgbClr val="AD9382">
                    <a:alpha val="80000"/>
                  </a:srgbClr>
                </a:solidFill>
                <a:latin typeface="Butler 2"/>
              </a:rPr>
              <a:t>The Importance of Process Excellence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0483BC-F64D-4B49-A298-9309BC28B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35" y="4544319"/>
            <a:ext cx="4225562" cy="496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>
            <a:extLst>
              <a:ext uri="{FF2B5EF4-FFF2-40B4-BE49-F238E27FC236}">
                <a16:creationId xmlns:a16="http://schemas.microsoft.com/office/drawing/2014/main" id="{A9C7E77B-F04B-4A9C-8776-2F92A36D4FF1}"/>
              </a:ext>
            </a:extLst>
          </p:cNvPr>
          <p:cNvGrpSpPr/>
          <p:nvPr/>
        </p:nvGrpSpPr>
        <p:grpSpPr>
          <a:xfrm>
            <a:off x="-1371600" y="4076700"/>
            <a:ext cx="7818229" cy="7972425"/>
            <a:chOff x="2707342" y="-109757"/>
            <a:chExt cx="1876873" cy="191389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22F9435-B1B6-4CD3-920F-0F44571E5B61}"/>
                </a:ext>
              </a:extLst>
            </p:cNvPr>
            <p:cNvSpPr/>
            <p:nvPr/>
          </p:nvSpPr>
          <p:spPr>
            <a:xfrm>
              <a:off x="2707342" y="-109757"/>
              <a:ext cx="1876873" cy="1913890"/>
            </a:xfrm>
            <a:custGeom>
              <a:avLst/>
              <a:gdLst/>
              <a:ahLst/>
              <a:cxnLst/>
              <a:rect l="l" t="t" r="r" b="b"/>
              <a:pathLst>
                <a:path w="1876873" h="1913890">
                  <a:moveTo>
                    <a:pt x="0" y="0"/>
                  </a:moveTo>
                  <a:lnTo>
                    <a:pt x="1876873" y="0"/>
                  </a:lnTo>
                  <a:lnTo>
                    <a:pt x="187687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961257" y="1028700"/>
            <a:ext cx="10058400" cy="1599392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76325"/>
            <a:ext cx="16421100" cy="748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6"/>
              </a:lnSpc>
            </a:pPr>
            <a:r>
              <a:rPr lang="en-US" sz="6229" dirty="0">
                <a:solidFill>
                  <a:srgbClr val="AD9382">
                    <a:alpha val="80000"/>
                  </a:srgbClr>
                </a:solidFill>
                <a:latin typeface="Butler 2"/>
              </a:rPr>
              <a:t>The Importance of Process Excellence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1AC87D-0642-4077-8A69-3EFCCBD9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05400"/>
            <a:ext cx="6324600" cy="4219694"/>
          </a:xfrm>
          <a:prstGeom prst="rect">
            <a:avLst/>
          </a:prstGeom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id="{F431B7B0-9467-40A4-8230-771E67035A63}"/>
              </a:ext>
            </a:extLst>
          </p:cNvPr>
          <p:cNvSpPr txBox="1"/>
          <p:nvPr/>
        </p:nvSpPr>
        <p:spPr>
          <a:xfrm>
            <a:off x="8305800" y="3135031"/>
            <a:ext cx="8534400" cy="4775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79"/>
              </a:lnSpc>
            </a:pPr>
            <a:r>
              <a:rPr lang="en-GB" sz="4800" dirty="0">
                <a:solidFill>
                  <a:srgbClr val="2A2A2A"/>
                </a:solidFill>
                <a:latin typeface="Butler 2" panose="020B0604020202020204" charset="0"/>
              </a:rPr>
              <a:t>Customer Satisfaction</a:t>
            </a:r>
          </a:p>
          <a:p>
            <a:pPr>
              <a:lnSpc>
                <a:spcPts val="5379"/>
              </a:lnSpc>
            </a:pPr>
            <a:r>
              <a:rPr lang="en-GB" sz="3200" dirty="0">
                <a:solidFill>
                  <a:srgbClr val="2A2A2A"/>
                </a:solidFill>
                <a:latin typeface="Montserrat 3"/>
              </a:rPr>
              <a:t>88% of consumers are more likely to return to a business after a positive customer experience. Process excellence directly impacts efficiency, responsiveness, and overall satisfaction.</a:t>
            </a:r>
          </a:p>
          <a:p>
            <a:pPr>
              <a:lnSpc>
                <a:spcPts val="5379"/>
              </a:lnSpc>
            </a:pPr>
            <a:r>
              <a:rPr lang="en-GB" sz="3200" dirty="0">
                <a:solidFill>
                  <a:srgbClr val="B0927E"/>
                </a:solidFill>
                <a:latin typeface="Montserrat 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McKinsey Global Institute report (2021)</a:t>
            </a:r>
            <a:endParaRPr lang="en-GB" sz="3300" dirty="0">
              <a:solidFill>
                <a:srgbClr val="2A2A2A"/>
              </a:solidFill>
              <a:latin typeface="Montserrat 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>
            <a:extLst>
              <a:ext uri="{FF2B5EF4-FFF2-40B4-BE49-F238E27FC236}">
                <a16:creationId xmlns:a16="http://schemas.microsoft.com/office/drawing/2014/main" id="{A9C7E77B-F04B-4A9C-8776-2F92A36D4FF1}"/>
              </a:ext>
            </a:extLst>
          </p:cNvPr>
          <p:cNvGrpSpPr/>
          <p:nvPr/>
        </p:nvGrpSpPr>
        <p:grpSpPr>
          <a:xfrm>
            <a:off x="0" y="-172528"/>
            <a:ext cx="18288000" cy="3106227"/>
            <a:chOff x="0" y="0"/>
            <a:chExt cx="1876873" cy="191389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22F9435-B1B6-4CD3-920F-0F44571E5B61}"/>
                </a:ext>
              </a:extLst>
            </p:cNvPr>
            <p:cNvSpPr/>
            <p:nvPr/>
          </p:nvSpPr>
          <p:spPr>
            <a:xfrm>
              <a:off x="0" y="0"/>
              <a:ext cx="1876873" cy="1913890"/>
            </a:xfrm>
            <a:custGeom>
              <a:avLst/>
              <a:gdLst/>
              <a:ahLst/>
              <a:cxnLst/>
              <a:rect l="l" t="t" r="r" b="b"/>
              <a:pathLst>
                <a:path w="1876873" h="1913890">
                  <a:moveTo>
                    <a:pt x="0" y="0"/>
                  </a:moveTo>
                  <a:lnTo>
                    <a:pt x="1876873" y="0"/>
                  </a:lnTo>
                  <a:lnTo>
                    <a:pt x="187687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1447801" y="3496753"/>
            <a:ext cx="7315200" cy="4756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79"/>
              </a:lnSpc>
            </a:pPr>
            <a:r>
              <a:rPr lang="en-GB" sz="5400" dirty="0">
                <a:solidFill>
                  <a:srgbClr val="2A2A2A"/>
                </a:solidFill>
                <a:latin typeface="Butler 2" panose="020B0604020202020204" charset="0"/>
              </a:rPr>
              <a:t>Agility and Adaptability</a:t>
            </a:r>
            <a:endParaRPr lang="en-GB" sz="2600" dirty="0">
              <a:solidFill>
                <a:srgbClr val="B0927E"/>
              </a:solidFill>
              <a:latin typeface="Montserrat 3"/>
            </a:endParaRPr>
          </a:p>
          <a:p>
            <a:pPr>
              <a:lnSpc>
                <a:spcPts val="5379"/>
              </a:lnSpc>
            </a:pPr>
            <a:r>
              <a:rPr lang="en-GB" sz="2600" dirty="0">
                <a:solidFill>
                  <a:srgbClr val="2A2A2A"/>
                </a:solidFill>
                <a:latin typeface="Montserrat 3"/>
              </a:rPr>
              <a:t>The ability to adapt quickly and efficiently to changing market dynamics is a key driver of success in the 21st century. Process excellence fosters a culture of continuous improvement and innovation. </a:t>
            </a:r>
            <a:r>
              <a:rPr lang="en-GB" sz="2600" dirty="0">
                <a:solidFill>
                  <a:srgbClr val="B0927E"/>
                </a:solidFill>
                <a:latin typeface="Montserrat 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Economic Forum report (2023) </a:t>
            </a:r>
            <a:endParaRPr lang="en-GB" sz="3300" dirty="0">
              <a:solidFill>
                <a:srgbClr val="B0927E"/>
              </a:solidFill>
              <a:latin typeface="Montserrat 3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1961257" y="1028700"/>
            <a:ext cx="10058400" cy="1599392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76325"/>
            <a:ext cx="16421100" cy="748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6"/>
              </a:lnSpc>
            </a:pPr>
            <a:r>
              <a:rPr lang="en-US" sz="6229" dirty="0">
                <a:solidFill>
                  <a:schemeClr val="bg1">
                    <a:alpha val="80000"/>
                  </a:schemeClr>
                </a:solidFill>
                <a:latin typeface="Butler 2"/>
              </a:rPr>
              <a:t>The Importance of Process Excellence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3C9AE-9F3F-43DF-993F-F4E1646C0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1" y="3496753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9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">
            <a:extLst>
              <a:ext uri="{FF2B5EF4-FFF2-40B4-BE49-F238E27FC236}">
                <a16:creationId xmlns:a16="http://schemas.microsoft.com/office/drawing/2014/main" id="{A9C7E77B-F04B-4A9C-8776-2F92A36D4FF1}"/>
              </a:ext>
            </a:extLst>
          </p:cNvPr>
          <p:cNvGrpSpPr/>
          <p:nvPr/>
        </p:nvGrpSpPr>
        <p:grpSpPr>
          <a:xfrm>
            <a:off x="0" y="2491120"/>
            <a:ext cx="18288000" cy="7884781"/>
            <a:chOff x="0" y="0"/>
            <a:chExt cx="1876873" cy="1913890"/>
          </a:xfrm>
        </p:grpSpPr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822F9435-B1B6-4CD3-920F-0F44571E5B61}"/>
                </a:ext>
              </a:extLst>
            </p:cNvPr>
            <p:cNvSpPr/>
            <p:nvPr/>
          </p:nvSpPr>
          <p:spPr>
            <a:xfrm>
              <a:off x="0" y="0"/>
              <a:ext cx="1876873" cy="1913890"/>
            </a:xfrm>
            <a:custGeom>
              <a:avLst/>
              <a:gdLst/>
              <a:ahLst/>
              <a:cxnLst/>
              <a:rect l="l" t="t" r="r" b="b"/>
              <a:pathLst>
                <a:path w="1876873" h="1913890">
                  <a:moveTo>
                    <a:pt x="0" y="0"/>
                  </a:moveTo>
                  <a:lnTo>
                    <a:pt x="1876873" y="0"/>
                  </a:lnTo>
                  <a:lnTo>
                    <a:pt x="187687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5D8C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961257" y="1028700"/>
            <a:ext cx="10058400" cy="1599392"/>
            <a:chOff x="0" y="0"/>
            <a:chExt cx="3594100" cy="571500"/>
          </a:xfrm>
        </p:grpSpPr>
        <p:sp>
          <p:nvSpPr>
            <p:cNvPr id="10" name="Freeform 10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76325"/>
            <a:ext cx="16421100" cy="748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06"/>
              </a:lnSpc>
            </a:pPr>
            <a:r>
              <a:rPr lang="en-US" sz="6229" dirty="0">
                <a:solidFill>
                  <a:schemeClr val="tx1">
                    <a:alpha val="80000"/>
                  </a:schemeClr>
                </a:solidFill>
                <a:latin typeface="Butler 2"/>
              </a:rPr>
              <a:t>The Importance of Process Excellence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F431B7B0-9467-40A4-8230-771E67035A63}"/>
              </a:ext>
            </a:extLst>
          </p:cNvPr>
          <p:cNvSpPr txBox="1"/>
          <p:nvPr/>
        </p:nvSpPr>
        <p:spPr>
          <a:xfrm>
            <a:off x="9273117" y="3924300"/>
            <a:ext cx="7818229" cy="4763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79"/>
              </a:lnSpc>
            </a:pPr>
            <a:r>
              <a:rPr lang="en-GB" sz="4800" dirty="0">
                <a:solidFill>
                  <a:srgbClr val="2A2A2A"/>
                </a:solidFill>
                <a:latin typeface="Butler 2" panose="020B0604020202020204" charset="0"/>
              </a:rPr>
              <a:t>Employee Engagement and Productivity</a:t>
            </a:r>
            <a:r>
              <a:rPr lang="en-GB" sz="2600" dirty="0">
                <a:solidFill>
                  <a:srgbClr val="B0927E"/>
                </a:solidFill>
                <a:latin typeface="Montserrat 3"/>
              </a:rPr>
              <a:t> </a:t>
            </a:r>
          </a:p>
          <a:p>
            <a:pPr>
              <a:lnSpc>
                <a:spcPts val="5379"/>
              </a:lnSpc>
            </a:pPr>
            <a:r>
              <a:rPr lang="en-GB" sz="3200" dirty="0">
                <a:solidFill>
                  <a:srgbClr val="2A2A2A"/>
                </a:solidFill>
                <a:latin typeface="Montserrat 3"/>
              </a:rPr>
              <a:t>Employees who understand and are involved in process improvement initiatives are 27% more engaged and productive.</a:t>
            </a:r>
          </a:p>
          <a:p>
            <a:pPr>
              <a:lnSpc>
                <a:spcPts val="5379"/>
              </a:lnSpc>
            </a:pPr>
            <a:r>
              <a:rPr lang="en-GB" sz="2800" dirty="0">
                <a:solidFill>
                  <a:srgbClr val="B0927E"/>
                </a:solidFill>
                <a:latin typeface="Montserrat 3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Gallup Global Workplace Report (2023)</a:t>
            </a:r>
            <a:endParaRPr lang="en-GB" sz="2800" dirty="0">
              <a:solidFill>
                <a:srgbClr val="B0927E"/>
              </a:solidFill>
              <a:latin typeface="Montserrat 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C9ACA-7D03-48D7-AE80-21B43145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4300"/>
            <a:ext cx="758074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/>
          <p:nvPr/>
        </p:nvSpPr>
        <p:spPr>
          <a:xfrm>
            <a:off x="-203419" y="7390203"/>
            <a:ext cx="18669667" cy="362838"/>
          </a:xfrm>
          <a:custGeom>
            <a:avLst/>
            <a:gdLst/>
            <a:ahLst/>
            <a:cxnLst/>
            <a:rect l="l" t="t" r="r" b="b"/>
            <a:pathLst>
              <a:path w="3594100" h="69850" extrusionOk="0">
                <a:moveTo>
                  <a:pt x="3303270" y="0"/>
                </a:moveTo>
                <a:lnTo>
                  <a:pt x="0" y="0"/>
                </a:lnTo>
                <a:lnTo>
                  <a:pt x="0" y="69850"/>
                </a:lnTo>
                <a:lnTo>
                  <a:pt x="3594100" y="69850"/>
                </a:lnTo>
                <a:lnTo>
                  <a:pt x="3594100" y="0"/>
                </a:lnTo>
                <a:close/>
              </a:path>
            </a:pathLst>
          </a:custGeom>
          <a:solidFill>
            <a:srgbClr val="FAFF00"/>
          </a:solidFill>
          <a:ln>
            <a:noFill/>
          </a:ln>
        </p:spPr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84B06BE7-B67E-4ED2-84EA-EA402262525B}"/>
              </a:ext>
            </a:extLst>
          </p:cNvPr>
          <p:cNvSpPr txBox="1"/>
          <p:nvPr/>
        </p:nvSpPr>
        <p:spPr>
          <a:xfrm>
            <a:off x="2743200" y="2188845"/>
            <a:ext cx="111252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1" lang="en-US" altLang="ja-JP" sz="3200" b="1" dirty="0">
              <a:latin typeface="Montserrat 1" panose="020B0604020202020204" charset="0"/>
              <a:ea typeface="MS PGothic" charset="0"/>
              <a:cs typeface="MS PGothic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1" lang="en-US" altLang="ja-JP" sz="3200" b="1" dirty="0">
              <a:latin typeface="Montserrat 1" panose="020B0604020202020204" charset="0"/>
              <a:ea typeface="MS PGothic" charset="0"/>
              <a:cs typeface="MS PGothic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They’re too BIG (Enterprise level)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They’re too complex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They’re not designed for non-manufacturing businesses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They’re a lot of wasted time in unproductive meetings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>
                <a:latin typeface="Montserrat Light" panose="00000400000000000000" pitchFamily="2" charset="0"/>
                <a:ea typeface="MS PGothic" charset="0"/>
                <a:cs typeface="MS PGothic" charset="0"/>
              </a:rPr>
              <a:t>They’re mostly focused on “documentation”</a:t>
            </a:r>
          </a:p>
          <a:p>
            <a:pPr eaLnBrk="1" hangingPunct="1">
              <a:spcBef>
                <a:spcPct val="0"/>
              </a:spcBef>
            </a:pPr>
            <a:endParaRPr kumimoji="1" lang="en-US" altLang="ja-JP" sz="3200" dirty="0">
              <a:latin typeface="Montserrat 1" panose="020B0604020202020204" charset="0"/>
              <a:ea typeface="MS PGothic" charset="0"/>
              <a:cs typeface="MS PGothic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DC029DAE-FF8F-4E7F-8F66-67934FC4DBC3}"/>
              </a:ext>
            </a:extLst>
          </p:cNvPr>
          <p:cNvGrpSpPr/>
          <p:nvPr/>
        </p:nvGrpSpPr>
        <p:grpSpPr>
          <a:xfrm>
            <a:off x="-5105400" y="3009900"/>
            <a:ext cx="8007528" cy="707848"/>
            <a:chOff x="0" y="0"/>
            <a:chExt cx="9194800" cy="812800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499CB9C8-5686-4596-98EA-181DC6D77FD7}"/>
                </a:ext>
              </a:extLst>
            </p:cNvPr>
            <p:cNvSpPr/>
            <p:nvPr/>
          </p:nvSpPr>
          <p:spPr>
            <a:xfrm>
              <a:off x="457200" y="304800"/>
              <a:ext cx="8331200" cy="203200"/>
            </a:xfrm>
            <a:custGeom>
              <a:avLst/>
              <a:gdLst/>
              <a:ahLst/>
              <a:cxnLst/>
              <a:rect l="l" t="t" r="r" b="b"/>
              <a:pathLst>
                <a:path w="8331200" h="203200">
                  <a:moveTo>
                    <a:pt x="101600" y="0"/>
                  </a:moveTo>
                  <a:cubicBezTo>
                    <a:pt x="157480" y="0"/>
                    <a:pt x="203200" y="45720"/>
                    <a:pt x="203200" y="101600"/>
                  </a:cubicBezTo>
                  <a:cubicBezTo>
                    <a:pt x="203200" y="157480"/>
                    <a:pt x="157480" y="203200"/>
                    <a:pt x="101600" y="203200"/>
                  </a:cubicBezTo>
                  <a:cubicBezTo>
                    <a:pt x="45720" y="203200"/>
                    <a:pt x="0" y="157480"/>
                    <a:pt x="0" y="101600"/>
                  </a:cubicBezTo>
                  <a:cubicBezTo>
                    <a:pt x="0" y="45720"/>
                    <a:pt x="45720" y="0"/>
                    <a:pt x="101600" y="0"/>
                  </a:cubicBezTo>
                  <a:close/>
                  <a:moveTo>
                    <a:pt x="508000" y="0"/>
                  </a:moveTo>
                  <a:cubicBezTo>
                    <a:pt x="563880" y="0"/>
                    <a:pt x="609600" y="45720"/>
                    <a:pt x="609600" y="101600"/>
                  </a:cubicBezTo>
                  <a:cubicBezTo>
                    <a:pt x="609600" y="157480"/>
                    <a:pt x="563880" y="203200"/>
                    <a:pt x="508000" y="203200"/>
                  </a:cubicBezTo>
                  <a:cubicBezTo>
                    <a:pt x="452120" y="203200"/>
                    <a:pt x="406400" y="157480"/>
                    <a:pt x="406400" y="101600"/>
                  </a:cubicBezTo>
                  <a:cubicBezTo>
                    <a:pt x="406400" y="45720"/>
                    <a:pt x="452120" y="0"/>
                    <a:pt x="508000" y="0"/>
                  </a:cubicBezTo>
                  <a:close/>
                  <a:moveTo>
                    <a:pt x="914400" y="0"/>
                  </a:moveTo>
                  <a:cubicBezTo>
                    <a:pt x="970280" y="0"/>
                    <a:pt x="1016000" y="45720"/>
                    <a:pt x="1016000" y="101600"/>
                  </a:cubicBezTo>
                  <a:cubicBezTo>
                    <a:pt x="1016000" y="157480"/>
                    <a:pt x="970280" y="203200"/>
                    <a:pt x="914400" y="203200"/>
                  </a:cubicBezTo>
                  <a:cubicBezTo>
                    <a:pt x="858520" y="203200"/>
                    <a:pt x="812800" y="157480"/>
                    <a:pt x="812800" y="101600"/>
                  </a:cubicBezTo>
                  <a:cubicBezTo>
                    <a:pt x="812800" y="45720"/>
                    <a:pt x="858520" y="0"/>
                    <a:pt x="914400" y="0"/>
                  </a:cubicBezTo>
                  <a:close/>
                  <a:moveTo>
                    <a:pt x="1320800" y="0"/>
                  </a:moveTo>
                  <a:cubicBezTo>
                    <a:pt x="1376680" y="0"/>
                    <a:pt x="1422400" y="45720"/>
                    <a:pt x="1422400" y="101600"/>
                  </a:cubicBezTo>
                  <a:cubicBezTo>
                    <a:pt x="1422400" y="157480"/>
                    <a:pt x="1376680" y="203200"/>
                    <a:pt x="1320800" y="203200"/>
                  </a:cubicBezTo>
                  <a:cubicBezTo>
                    <a:pt x="1264920" y="203200"/>
                    <a:pt x="1219200" y="157480"/>
                    <a:pt x="1219200" y="101600"/>
                  </a:cubicBezTo>
                  <a:cubicBezTo>
                    <a:pt x="1219200" y="45720"/>
                    <a:pt x="1264920" y="0"/>
                    <a:pt x="1320800" y="0"/>
                  </a:cubicBezTo>
                  <a:close/>
                  <a:moveTo>
                    <a:pt x="1727200" y="0"/>
                  </a:moveTo>
                  <a:cubicBezTo>
                    <a:pt x="1783080" y="0"/>
                    <a:pt x="1828800" y="45720"/>
                    <a:pt x="1828800" y="101600"/>
                  </a:cubicBezTo>
                  <a:cubicBezTo>
                    <a:pt x="1828800" y="157480"/>
                    <a:pt x="1783080" y="203200"/>
                    <a:pt x="1727200" y="203200"/>
                  </a:cubicBezTo>
                  <a:cubicBezTo>
                    <a:pt x="1671320" y="203200"/>
                    <a:pt x="1625600" y="157480"/>
                    <a:pt x="1625600" y="101600"/>
                  </a:cubicBezTo>
                  <a:cubicBezTo>
                    <a:pt x="1625600" y="45720"/>
                    <a:pt x="1671320" y="0"/>
                    <a:pt x="1727200" y="0"/>
                  </a:cubicBezTo>
                  <a:close/>
                  <a:moveTo>
                    <a:pt x="2133600" y="0"/>
                  </a:moveTo>
                  <a:cubicBezTo>
                    <a:pt x="2189480" y="0"/>
                    <a:pt x="2235200" y="45720"/>
                    <a:pt x="2235200" y="101600"/>
                  </a:cubicBezTo>
                  <a:cubicBezTo>
                    <a:pt x="2235200" y="157480"/>
                    <a:pt x="2189480" y="203200"/>
                    <a:pt x="2133600" y="203200"/>
                  </a:cubicBezTo>
                  <a:cubicBezTo>
                    <a:pt x="2077720" y="203200"/>
                    <a:pt x="2032000" y="157480"/>
                    <a:pt x="2032000" y="101600"/>
                  </a:cubicBezTo>
                  <a:cubicBezTo>
                    <a:pt x="2032000" y="45720"/>
                    <a:pt x="2077720" y="0"/>
                    <a:pt x="2133600" y="0"/>
                  </a:cubicBezTo>
                  <a:close/>
                  <a:moveTo>
                    <a:pt x="2540000" y="0"/>
                  </a:moveTo>
                  <a:cubicBezTo>
                    <a:pt x="2595880" y="0"/>
                    <a:pt x="2641600" y="45720"/>
                    <a:pt x="2641600" y="101600"/>
                  </a:cubicBezTo>
                  <a:cubicBezTo>
                    <a:pt x="2641600" y="157480"/>
                    <a:pt x="2595880" y="203200"/>
                    <a:pt x="2540000" y="203200"/>
                  </a:cubicBezTo>
                  <a:cubicBezTo>
                    <a:pt x="2484120" y="203200"/>
                    <a:pt x="2438400" y="157480"/>
                    <a:pt x="2438400" y="101600"/>
                  </a:cubicBezTo>
                  <a:cubicBezTo>
                    <a:pt x="2438400" y="45720"/>
                    <a:pt x="2484120" y="0"/>
                    <a:pt x="2540000" y="0"/>
                  </a:cubicBezTo>
                  <a:close/>
                  <a:moveTo>
                    <a:pt x="2946400" y="0"/>
                  </a:moveTo>
                  <a:cubicBezTo>
                    <a:pt x="3002280" y="0"/>
                    <a:pt x="3048000" y="45720"/>
                    <a:pt x="3048000" y="101600"/>
                  </a:cubicBezTo>
                  <a:cubicBezTo>
                    <a:pt x="3048000" y="157480"/>
                    <a:pt x="3002280" y="203200"/>
                    <a:pt x="2946400" y="203200"/>
                  </a:cubicBezTo>
                  <a:cubicBezTo>
                    <a:pt x="2890520" y="203200"/>
                    <a:pt x="2844800" y="157480"/>
                    <a:pt x="2844800" y="101600"/>
                  </a:cubicBezTo>
                  <a:cubicBezTo>
                    <a:pt x="2844800" y="45720"/>
                    <a:pt x="2890520" y="0"/>
                    <a:pt x="2946400" y="0"/>
                  </a:cubicBezTo>
                  <a:close/>
                  <a:moveTo>
                    <a:pt x="3352800" y="0"/>
                  </a:moveTo>
                  <a:cubicBezTo>
                    <a:pt x="3408680" y="0"/>
                    <a:pt x="3454400" y="45720"/>
                    <a:pt x="3454400" y="101600"/>
                  </a:cubicBezTo>
                  <a:cubicBezTo>
                    <a:pt x="3454400" y="157480"/>
                    <a:pt x="3408680" y="203200"/>
                    <a:pt x="3352800" y="203200"/>
                  </a:cubicBezTo>
                  <a:cubicBezTo>
                    <a:pt x="3296920" y="203200"/>
                    <a:pt x="3251200" y="157480"/>
                    <a:pt x="3251200" y="101600"/>
                  </a:cubicBezTo>
                  <a:cubicBezTo>
                    <a:pt x="3251200" y="45720"/>
                    <a:pt x="3296920" y="0"/>
                    <a:pt x="3352800" y="0"/>
                  </a:cubicBezTo>
                  <a:close/>
                  <a:moveTo>
                    <a:pt x="3759200" y="0"/>
                  </a:moveTo>
                  <a:cubicBezTo>
                    <a:pt x="3815080" y="0"/>
                    <a:pt x="3860800" y="45720"/>
                    <a:pt x="3860800" y="101600"/>
                  </a:cubicBezTo>
                  <a:cubicBezTo>
                    <a:pt x="3860800" y="157480"/>
                    <a:pt x="3815080" y="203200"/>
                    <a:pt x="3759200" y="203200"/>
                  </a:cubicBezTo>
                  <a:cubicBezTo>
                    <a:pt x="3703320" y="203200"/>
                    <a:pt x="3657600" y="157480"/>
                    <a:pt x="3657600" y="101600"/>
                  </a:cubicBezTo>
                  <a:cubicBezTo>
                    <a:pt x="3657600" y="45720"/>
                    <a:pt x="3703320" y="0"/>
                    <a:pt x="3759200" y="0"/>
                  </a:cubicBezTo>
                  <a:close/>
                  <a:moveTo>
                    <a:pt x="4165600" y="0"/>
                  </a:moveTo>
                  <a:cubicBezTo>
                    <a:pt x="4221480" y="0"/>
                    <a:pt x="4267200" y="45720"/>
                    <a:pt x="4267200" y="101600"/>
                  </a:cubicBezTo>
                  <a:cubicBezTo>
                    <a:pt x="4267200" y="157480"/>
                    <a:pt x="4221480" y="203200"/>
                    <a:pt x="4165600" y="203200"/>
                  </a:cubicBezTo>
                  <a:cubicBezTo>
                    <a:pt x="4109720" y="203200"/>
                    <a:pt x="4064000" y="157480"/>
                    <a:pt x="4064000" y="101600"/>
                  </a:cubicBezTo>
                  <a:cubicBezTo>
                    <a:pt x="4064000" y="45720"/>
                    <a:pt x="4109720" y="0"/>
                    <a:pt x="4165600" y="0"/>
                  </a:cubicBezTo>
                  <a:close/>
                  <a:moveTo>
                    <a:pt x="4572000" y="0"/>
                  </a:moveTo>
                  <a:cubicBezTo>
                    <a:pt x="4627880" y="0"/>
                    <a:pt x="4673600" y="45720"/>
                    <a:pt x="4673600" y="101600"/>
                  </a:cubicBezTo>
                  <a:cubicBezTo>
                    <a:pt x="4673600" y="157480"/>
                    <a:pt x="4627880" y="203200"/>
                    <a:pt x="4572000" y="203200"/>
                  </a:cubicBezTo>
                  <a:cubicBezTo>
                    <a:pt x="4516120" y="203200"/>
                    <a:pt x="4470400" y="157480"/>
                    <a:pt x="4470400" y="101600"/>
                  </a:cubicBezTo>
                  <a:cubicBezTo>
                    <a:pt x="4470400" y="45720"/>
                    <a:pt x="4516120" y="0"/>
                    <a:pt x="4572000" y="0"/>
                  </a:cubicBezTo>
                  <a:close/>
                  <a:moveTo>
                    <a:pt x="4978400" y="0"/>
                  </a:moveTo>
                  <a:cubicBezTo>
                    <a:pt x="5034280" y="0"/>
                    <a:pt x="5080000" y="45720"/>
                    <a:pt x="5080000" y="101600"/>
                  </a:cubicBezTo>
                  <a:cubicBezTo>
                    <a:pt x="5080000" y="157480"/>
                    <a:pt x="5034280" y="203200"/>
                    <a:pt x="4978400" y="203200"/>
                  </a:cubicBezTo>
                  <a:cubicBezTo>
                    <a:pt x="4922520" y="203200"/>
                    <a:pt x="4876800" y="157480"/>
                    <a:pt x="4876800" y="101600"/>
                  </a:cubicBezTo>
                  <a:cubicBezTo>
                    <a:pt x="4876800" y="45720"/>
                    <a:pt x="4922520" y="0"/>
                    <a:pt x="4978400" y="0"/>
                  </a:cubicBezTo>
                  <a:close/>
                  <a:moveTo>
                    <a:pt x="5384800" y="0"/>
                  </a:moveTo>
                  <a:cubicBezTo>
                    <a:pt x="5440680" y="0"/>
                    <a:pt x="5486400" y="45720"/>
                    <a:pt x="5486400" y="101600"/>
                  </a:cubicBezTo>
                  <a:cubicBezTo>
                    <a:pt x="5486400" y="157480"/>
                    <a:pt x="5440680" y="203200"/>
                    <a:pt x="5384800" y="203200"/>
                  </a:cubicBezTo>
                  <a:cubicBezTo>
                    <a:pt x="5328920" y="203200"/>
                    <a:pt x="5283200" y="157480"/>
                    <a:pt x="5283200" y="101600"/>
                  </a:cubicBezTo>
                  <a:cubicBezTo>
                    <a:pt x="5283200" y="45720"/>
                    <a:pt x="5328920" y="0"/>
                    <a:pt x="5384800" y="0"/>
                  </a:cubicBezTo>
                  <a:close/>
                  <a:moveTo>
                    <a:pt x="5791200" y="0"/>
                  </a:moveTo>
                  <a:cubicBezTo>
                    <a:pt x="5847080" y="0"/>
                    <a:pt x="5892800" y="45720"/>
                    <a:pt x="5892800" y="101600"/>
                  </a:cubicBezTo>
                  <a:cubicBezTo>
                    <a:pt x="5892800" y="157480"/>
                    <a:pt x="5847080" y="203200"/>
                    <a:pt x="5791200" y="203200"/>
                  </a:cubicBezTo>
                  <a:cubicBezTo>
                    <a:pt x="5735320" y="203200"/>
                    <a:pt x="5689600" y="157480"/>
                    <a:pt x="5689600" y="101600"/>
                  </a:cubicBezTo>
                  <a:cubicBezTo>
                    <a:pt x="5689600" y="45720"/>
                    <a:pt x="5735320" y="0"/>
                    <a:pt x="5791200" y="0"/>
                  </a:cubicBezTo>
                  <a:close/>
                  <a:moveTo>
                    <a:pt x="6197600" y="0"/>
                  </a:moveTo>
                  <a:cubicBezTo>
                    <a:pt x="6253480" y="0"/>
                    <a:pt x="6299200" y="45720"/>
                    <a:pt x="6299200" y="101600"/>
                  </a:cubicBezTo>
                  <a:cubicBezTo>
                    <a:pt x="6299200" y="157480"/>
                    <a:pt x="6253480" y="203200"/>
                    <a:pt x="6197600" y="203200"/>
                  </a:cubicBezTo>
                  <a:cubicBezTo>
                    <a:pt x="6141720" y="203200"/>
                    <a:pt x="6096000" y="157480"/>
                    <a:pt x="6096000" y="101600"/>
                  </a:cubicBezTo>
                  <a:cubicBezTo>
                    <a:pt x="6096000" y="45720"/>
                    <a:pt x="6141720" y="0"/>
                    <a:pt x="6197600" y="0"/>
                  </a:cubicBezTo>
                  <a:close/>
                  <a:moveTo>
                    <a:pt x="6604000" y="0"/>
                  </a:moveTo>
                  <a:cubicBezTo>
                    <a:pt x="6659880" y="0"/>
                    <a:pt x="6705600" y="45720"/>
                    <a:pt x="6705600" y="101600"/>
                  </a:cubicBezTo>
                  <a:cubicBezTo>
                    <a:pt x="6705600" y="157480"/>
                    <a:pt x="6659880" y="203200"/>
                    <a:pt x="6604000" y="203200"/>
                  </a:cubicBezTo>
                  <a:cubicBezTo>
                    <a:pt x="6548120" y="203200"/>
                    <a:pt x="6502400" y="157480"/>
                    <a:pt x="6502400" y="101600"/>
                  </a:cubicBezTo>
                  <a:cubicBezTo>
                    <a:pt x="6502400" y="45720"/>
                    <a:pt x="6548120" y="0"/>
                    <a:pt x="6604000" y="0"/>
                  </a:cubicBezTo>
                  <a:close/>
                  <a:moveTo>
                    <a:pt x="7010400" y="0"/>
                  </a:moveTo>
                  <a:cubicBezTo>
                    <a:pt x="7066280" y="0"/>
                    <a:pt x="7112000" y="45720"/>
                    <a:pt x="7112000" y="101600"/>
                  </a:cubicBezTo>
                  <a:cubicBezTo>
                    <a:pt x="7112000" y="157480"/>
                    <a:pt x="7066280" y="203200"/>
                    <a:pt x="7010400" y="203200"/>
                  </a:cubicBezTo>
                  <a:cubicBezTo>
                    <a:pt x="6954520" y="203200"/>
                    <a:pt x="6908800" y="157480"/>
                    <a:pt x="6908800" y="101600"/>
                  </a:cubicBezTo>
                  <a:cubicBezTo>
                    <a:pt x="6908800" y="45720"/>
                    <a:pt x="6954520" y="0"/>
                    <a:pt x="7010400" y="0"/>
                  </a:cubicBezTo>
                  <a:close/>
                  <a:moveTo>
                    <a:pt x="7416800" y="0"/>
                  </a:moveTo>
                  <a:cubicBezTo>
                    <a:pt x="7472680" y="0"/>
                    <a:pt x="7518400" y="45720"/>
                    <a:pt x="7518400" y="101600"/>
                  </a:cubicBezTo>
                  <a:cubicBezTo>
                    <a:pt x="7518400" y="157480"/>
                    <a:pt x="7472680" y="203200"/>
                    <a:pt x="7416800" y="203200"/>
                  </a:cubicBezTo>
                  <a:cubicBezTo>
                    <a:pt x="7360920" y="203200"/>
                    <a:pt x="7315200" y="157480"/>
                    <a:pt x="7315200" y="101600"/>
                  </a:cubicBezTo>
                  <a:cubicBezTo>
                    <a:pt x="7315200" y="45720"/>
                    <a:pt x="7360920" y="0"/>
                    <a:pt x="7416800" y="0"/>
                  </a:cubicBezTo>
                  <a:close/>
                  <a:moveTo>
                    <a:pt x="7823200" y="0"/>
                  </a:moveTo>
                  <a:cubicBezTo>
                    <a:pt x="7879080" y="0"/>
                    <a:pt x="7924800" y="45720"/>
                    <a:pt x="7924800" y="101600"/>
                  </a:cubicBezTo>
                  <a:cubicBezTo>
                    <a:pt x="7924800" y="157480"/>
                    <a:pt x="7879080" y="203200"/>
                    <a:pt x="7823200" y="203200"/>
                  </a:cubicBezTo>
                  <a:cubicBezTo>
                    <a:pt x="7767320" y="203200"/>
                    <a:pt x="7721600" y="157480"/>
                    <a:pt x="7721600" y="101600"/>
                  </a:cubicBezTo>
                  <a:cubicBezTo>
                    <a:pt x="7721600" y="45720"/>
                    <a:pt x="7767320" y="0"/>
                    <a:pt x="7823200" y="0"/>
                  </a:cubicBezTo>
                  <a:close/>
                  <a:moveTo>
                    <a:pt x="8229600" y="0"/>
                  </a:moveTo>
                  <a:cubicBezTo>
                    <a:pt x="8285480" y="0"/>
                    <a:pt x="8331200" y="45720"/>
                    <a:pt x="8331200" y="101600"/>
                  </a:cubicBezTo>
                  <a:cubicBezTo>
                    <a:pt x="8331200" y="157480"/>
                    <a:pt x="8285480" y="203200"/>
                    <a:pt x="8229600" y="203200"/>
                  </a:cubicBezTo>
                  <a:cubicBezTo>
                    <a:pt x="8173720" y="203200"/>
                    <a:pt x="8128000" y="157480"/>
                    <a:pt x="8128000" y="101600"/>
                  </a:cubicBezTo>
                  <a:cubicBezTo>
                    <a:pt x="8128000" y="45720"/>
                    <a:pt x="8173720" y="0"/>
                    <a:pt x="8229600" y="0"/>
                  </a:cubicBezTo>
                  <a:close/>
                </a:path>
              </a:pathLst>
            </a:custGeom>
            <a:solidFill>
              <a:srgbClr val="F6F3EC"/>
            </a:solidFill>
          </p:spPr>
        </p:sp>
      </p:grpSp>
      <p:sp>
        <p:nvSpPr>
          <p:cNvPr id="20" name="TextBox 13">
            <a:extLst>
              <a:ext uri="{FF2B5EF4-FFF2-40B4-BE49-F238E27FC236}">
                <a16:creationId xmlns:a16="http://schemas.microsoft.com/office/drawing/2014/main" id="{E6BF4768-50F4-4AF5-AF90-DCD87BBD6A3E}"/>
              </a:ext>
            </a:extLst>
          </p:cNvPr>
          <p:cNvSpPr txBox="1"/>
          <p:nvPr/>
        </p:nvSpPr>
        <p:spPr>
          <a:xfrm>
            <a:off x="700895" y="340014"/>
            <a:ext cx="13167505" cy="1317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92"/>
              </a:lnSpc>
            </a:pPr>
            <a:r>
              <a:rPr lang="en-US" sz="6000" spc="-318" dirty="0">
                <a:latin typeface="Butler 2"/>
              </a:rPr>
              <a:t>Problems with Current Approaches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B17D142C-9905-9721-C1B9-E2F4C5A60F07}"/>
              </a:ext>
            </a:extLst>
          </p:cNvPr>
          <p:cNvGrpSpPr/>
          <p:nvPr/>
        </p:nvGrpSpPr>
        <p:grpSpPr>
          <a:xfrm>
            <a:off x="-1961257" y="1028700"/>
            <a:ext cx="10058400" cy="1599392"/>
            <a:chOff x="0" y="0"/>
            <a:chExt cx="3594100" cy="5715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E986BFC0-3EC9-A122-8745-7C8D78C6CA0E}"/>
                </a:ext>
              </a:extLst>
            </p:cNvPr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AFF00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324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816</Words>
  <Application>Microsoft Office PowerPoint</Application>
  <PresentationFormat>Custom</PresentationFormat>
  <Paragraphs>188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Montserrat ExtraLight</vt:lpstr>
      <vt:lpstr>Butler 2</vt:lpstr>
      <vt:lpstr>Butler 1</vt:lpstr>
      <vt:lpstr>Arial</vt:lpstr>
      <vt:lpstr>Calibri</vt:lpstr>
      <vt:lpstr>Montserrat Light</vt:lpstr>
      <vt:lpstr>Montserrat Extra-Light</vt:lpstr>
      <vt:lpstr>Montserrat 1</vt:lpstr>
      <vt:lpstr>Montserrat</vt:lpstr>
      <vt:lpstr>Montserrat 2</vt:lpstr>
      <vt:lpstr>Open Sans Light</vt:lpstr>
      <vt:lpstr>Montserrat 3</vt:lpstr>
      <vt:lpstr>Butler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Hilary Corna slide deck</dc:title>
  <dc:creator>Hilary</dc:creator>
  <cp:lastModifiedBy>Hilary</cp:lastModifiedBy>
  <cp:revision>102</cp:revision>
  <dcterms:created xsi:type="dcterms:W3CDTF">2006-08-16T00:00:00Z</dcterms:created>
  <dcterms:modified xsi:type="dcterms:W3CDTF">2024-07-18T16:21:00Z</dcterms:modified>
  <dc:identifier>DAEOSNUuBZA</dc:identifier>
</cp:coreProperties>
</file>